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35"/>
  </p:notesMasterIdLst>
  <p:sldIdLst>
    <p:sldId id="256" r:id="rId2"/>
    <p:sldId id="257" r:id="rId3"/>
    <p:sldId id="258" r:id="rId4"/>
    <p:sldId id="289" r:id="rId5"/>
    <p:sldId id="259" r:id="rId6"/>
    <p:sldId id="260" r:id="rId7"/>
    <p:sldId id="261" r:id="rId8"/>
    <p:sldId id="262" r:id="rId9"/>
    <p:sldId id="263" r:id="rId10"/>
    <p:sldId id="264" r:id="rId11"/>
    <p:sldId id="266" r:id="rId12"/>
    <p:sldId id="267" r:id="rId13"/>
    <p:sldId id="268" r:id="rId14"/>
    <p:sldId id="270" r:id="rId15"/>
    <p:sldId id="269" r:id="rId16"/>
    <p:sldId id="271" r:id="rId17"/>
    <p:sldId id="272" r:id="rId18"/>
    <p:sldId id="273" r:id="rId19"/>
    <p:sldId id="274" r:id="rId20"/>
    <p:sldId id="287"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B40A4-7957-4525-B54A-B2C885F71253}" type="datetimeFigureOut">
              <a:rPr lang="en-IN" smtClean="0"/>
              <a:t>15-11-2022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54BF9F-6610-4A0B-B7FF-35F9D3065654}" type="slidenum">
              <a:rPr lang="en-IN" smtClean="0"/>
              <a:t>‹#›</a:t>
            </a:fld>
            <a:endParaRPr lang="en-IN"/>
          </a:p>
        </p:txBody>
      </p:sp>
    </p:spTree>
    <p:extLst>
      <p:ext uri="{BB962C8B-B14F-4D97-AF65-F5344CB8AC3E}">
        <p14:creationId xmlns:p14="http://schemas.microsoft.com/office/powerpoint/2010/main" val="4225368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54BF9F-6610-4A0B-B7FF-35F9D3065654}" type="slidenum">
              <a:rPr lang="en-IN" smtClean="0"/>
              <a:t>24</a:t>
            </a:fld>
            <a:endParaRPr lang="en-IN"/>
          </a:p>
        </p:txBody>
      </p:sp>
    </p:spTree>
    <p:extLst>
      <p:ext uri="{BB962C8B-B14F-4D97-AF65-F5344CB8AC3E}">
        <p14:creationId xmlns:p14="http://schemas.microsoft.com/office/powerpoint/2010/main" val="17370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A7125A2-7D61-40FA-A5EF-A12429403FD3}" type="datetimeFigureOut">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6032BE-F683-430E-833F-FDFBEF64413F}" type="slidenum">
              <a:rPr lang="en-IN" smtClean="0"/>
              <a:t>‹#›</a:t>
            </a:fld>
            <a:endParaRPr lang="en-IN"/>
          </a:p>
        </p:txBody>
      </p:sp>
    </p:spTree>
    <p:extLst>
      <p:ext uri="{BB962C8B-B14F-4D97-AF65-F5344CB8AC3E}">
        <p14:creationId xmlns:p14="http://schemas.microsoft.com/office/powerpoint/2010/main" val="2859875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7125A2-7D61-40FA-A5EF-A12429403FD3}" type="datetimeFigureOut">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6032BE-F683-430E-833F-FDFBEF64413F}" type="slidenum">
              <a:rPr lang="en-IN" smtClean="0"/>
              <a:t>‹#›</a:t>
            </a:fld>
            <a:endParaRPr lang="en-IN"/>
          </a:p>
        </p:txBody>
      </p:sp>
    </p:spTree>
    <p:extLst>
      <p:ext uri="{BB962C8B-B14F-4D97-AF65-F5344CB8AC3E}">
        <p14:creationId xmlns:p14="http://schemas.microsoft.com/office/powerpoint/2010/main" val="2502813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7125A2-7D61-40FA-A5EF-A12429403FD3}" type="datetimeFigureOut">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6032BE-F683-430E-833F-FDFBEF64413F}" type="slidenum">
              <a:rPr lang="en-IN" smtClean="0"/>
              <a:t>‹#›</a:t>
            </a:fld>
            <a:endParaRPr lang="en-IN"/>
          </a:p>
        </p:txBody>
      </p:sp>
    </p:spTree>
    <p:extLst>
      <p:ext uri="{BB962C8B-B14F-4D97-AF65-F5344CB8AC3E}">
        <p14:creationId xmlns:p14="http://schemas.microsoft.com/office/powerpoint/2010/main" val="3648509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7125A2-7D61-40FA-A5EF-A12429403FD3}" type="datetimeFigureOut">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6032BE-F683-430E-833F-FDFBEF64413F}" type="slidenum">
              <a:rPr lang="en-IN" smtClean="0"/>
              <a:t>‹#›</a:t>
            </a:fld>
            <a:endParaRPr lang="en-IN"/>
          </a:p>
        </p:txBody>
      </p:sp>
    </p:spTree>
    <p:extLst>
      <p:ext uri="{BB962C8B-B14F-4D97-AF65-F5344CB8AC3E}">
        <p14:creationId xmlns:p14="http://schemas.microsoft.com/office/powerpoint/2010/main" val="1471072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7125A2-7D61-40FA-A5EF-A12429403FD3}" type="datetimeFigureOut">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6032BE-F683-430E-833F-FDFBEF64413F}" type="slidenum">
              <a:rPr lang="en-IN" smtClean="0"/>
              <a:t>‹#›</a:t>
            </a:fld>
            <a:endParaRPr lang="en-IN"/>
          </a:p>
        </p:txBody>
      </p:sp>
    </p:spTree>
    <p:extLst>
      <p:ext uri="{BB962C8B-B14F-4D97-AF65-F5344CB8AC3E}">
        <p14:creationId xmlns:p14="http://schemas.microsoft.com/office/powerpoint/2010/main" val="806198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A7125A2-7D61-40FA-A5EF-A12429403FD3}" type="datetimeFigureOut">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6032BE-F683-430E-833F-FDFBEF64413F}" type="slidenum">
              <a:rPr lang="en-IN" smtClean="0"/>
              <a:t>‹#›</a:t>
            </a:fld>
            <a:endParaRPr lang="en-IN"/>
          </a:p>
        </p:txBody>
      </p:sp>
    </p:spTree>
    <p:extLst>
      <p:ext uri="{BB962C8B-B14F-4D97-AF65-F5344CB8AC3E}">
        <p14:creationId xmlns:p14="http://schemas.microsoft.com/office/powerpoint/2010/main" val="3907053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7125A2-7D61-40FA-A5EF-A12429403FD3}" type="datetimeFigureOut">
              <a:rPr lang="en-IN" smtClean="0"/>
              <a:t>15-11-2022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C6032BE-F683-430E-833F-FDFBEF64413F}" type="slidenum">
              <a:rPr lang="en-IN" smtClean="0"/>
              <a:t>‹#›</a:t>
            </a:fld>
            <a:endParaRPr lang="en-IN"/>
          </a:p>
        </p:txBody>
      </p:sp>
    </p:spTree>
    <p:extLst>
      <p:ext uri="{BB962C8B-B14F-4D97-AF65-F5344CB8AC3E}">
        <p14:creationId xmlns:p14="http://schemas.microsoft.com/office/powerpoint/2010/main" val="1561313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A7125A2-7D61-40FA-A5EF-A12429403FD3}" type="datetimeFigureOut">
              <a:rPr lang="en-IN" smtClean="0"/>
              <a:t>15-11-2022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C6032BE-F683-430E-833F-FDFBEF64413F}" type="slidenum">
              <a:rPr lang="en-IN" smtClean="0"/>
              <a:t>‹#›</a:t>
            </a:fld>
            <a:endParaRPr lang="en-IN"/>
          </a:p>
        </p:txBody>
      </p:sp>
    </p:spTree>
    <p:extLst>
      <p:ext uri="{BB962C8B-B14F-4D97-AF65-F5344CB8AC3E}">
        <p14:creationId xmlns:p14="http://schemas.microsoft.com/office/powerpoint/2010/main" val="338573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125A2-7D61-40FA-A5EF-A12429403FD3}" type="datetimeFigureOut">
              <a:rPr lang="en-IN" smtClean="0"/>
              <a:t>15-11-2022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C6032BE-F683-430E-833F-FDFBEF64413F}" type="slidenum">
              <a:rPr lang="en-IN" smtClean="0"/>
              <a:t>‹#›</a:t>
            </a:fld>
            <a:endParaRPr lang="en-IN"/>
          </a:p>
        </p:txBody>
      </p:sp>
    </p:spTree>
    <p:extLst>
      <p:ext uri="{BB962C8B-B14F-4D97-AF65-F5344CB8AC3E}">
        <p14:creationId xmlns:p14="http://schemas.microsoft.com/office/powerpoint/2010/main" val="853637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7125A2-7D61-40FA-A5EF-A12429403FD3}" type="datetimeFigureOut">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6032BE-F683-430E-833F-FDFBEF64413F}" type="slidenum">
              <a:rPr lang="en-IN" smtClean="0"/>
              <a:t>‹#›</a:t>
            </a:fld>
            <a:endParaRPr lang="en-IN"/>
          </a:p>
        </p:txBody>
      </p:sp>
    </p:spTree>
    <p:extLst>
      <p:ext uri="{BB962C8B-B14F-4D97-AF65-F5344CB8AC3E}">
        <p14:creationId xmlns:p14="http://schemas.microsoft.com/office/powerpoint/2010/main" val="3508990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7125A2-7D61-40FA-A5EF-A12429403FD3}" type="datetimeFigureOut">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6032BE-F683-430E-833F-FDFBEF64413F}" type="slidenum">
              <a:rPr lang="en-IN" smtClean="0"/>
              <a:t>‹#›</a:t>
            </a:fld>
            <a:endParaRPr lang="en-IN"/>
          </a:p>
        </p:txBody>
      </p:sp>
    </p:spTree>
    <p:extLst>
      <p:ext uri="{BB962C8B-B14F-4D97-AF65-F5344CB8AC3E}">
        <p14:creationId xmlns:p14="http://schemas.microsoft.com/office/powerpoint/2010/main" val="3356774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125A2-7D61-40FA-A5EF-A12429403FD3}" type="datetimeFigureOut">
              <a:rPr lang="en-IN" smtClean="0"/>
              <a:t>15-11-2022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6032BE-F683-430E-833F-FDFBEF64413F}" type="slidenum">
              <a:rPr lang="en-IN" smtClean="0"/>
              <a:t>‹#›</a:t>
            </a:fld>
            <a:endParaRPr lang="en-IN"/>
          </a:p>
        </p:txBody>
      </p:sp>
    </p:spTree>
    <p:extLst>
      <p:ext uri="{BB962C8B-B14F-4D97-AF65-F5344CB8AC3E}">
        <p14:creationId xmlns:p14="http://schemas.microsoft.com/office/powerpoint/2010/main" val="185847770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92524"/>
            <a:ext cx="8303664" cy="646616"/>
          </a:xfrm>
        </p:spPr>
        <p:txBody>
          <a:bodyPr>
            <a:normAutofit/>
          </a:bodyPr>
          <a:lstStyle/>
          <a:p>
            <a:r>
              <a:rPr lang="en-IN" sz="2800" b="1" dirty="0" smtClean="0"/>
              <a:t>Flip Robo Assignment:- Customer Retention Analysis</a:t>
            </a:r>
            <a:endParaRPr lang="en-IN" sz="2800" b="1" dirty="0"/>
          </a:p>
        </p:txBody>
      </p:sp>
      <p:sp>
        <p:nvSpPr>
          <p:cNvPr id="3" name="Subtitle 2"/>
          <p:cNvSpPr>
            <a:spLocks noGrp="1"/>
          </p:cNvSpPr>
          <p:nvPr>
            <p:ph type="subTitle" idx="1"/>
          </p:nvPr>
        </p:nvSpPr>
        <p:spPr>
          <a:xfrm>
            <a:off x="1284717" y="1610867"/>
            <a:ext cx="10722124" cy="3516609"/>
          </a:xfrm>
        </p:spPr>
        <p:txBody>
          <a:bodyPr>
            <a:normAutofit fontScale="55000" lnSpcReduction="20000"/>
          </a:bodyPr>
          <a:lstStyle/>
          <a:p>
            <a:pPr algn="l"/>
            <a:r>
              <a:rPr lang="en-IN" sz="3600" dirty="0" smtClean="0"/>
              <a:t>Problem Statement:-</a:t>
            </a:r>
            <a:r>
              <a:rPr lang="en-US" dirty="0"/>
              <a:t>E-retail factors for customer activation and retention: A case study from Indian e-commerce customers</a:t>
            </a:r>
          </a:p>
          <a:p>
            <a:pPr algn="l"/>
            <a:r>
              <a:rPr lang="en-US" dirty="0"/>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r>
              <a:rPr lang="en-US" dirty="0" smtClean="0"/>
              <a:t>.</a:t>
            </a:r>
          </a:p>
          <a:p>
            <a:pPr algn="l"/>
            <a:endParaRPr lang="en-US" dirty="0"/>
          </a:p>
          <a:p>
            <a:pPr algn="l"/>
            <a:endParaRPr lang="en-US" dirty="0" smtClean="0"/>
          </a:p>
          <a:p>
            <a:pPr algn="l"/>
            <a:endParaRPr lang="en-US" dirty="0"/>
          </a:p>
          <a:p>
            <a:pPr algn="l"/>
            <a:endParaRPr lang="en-US" dirty="0" smtClean="0"/>
          </a:p>
          <a:p>
            <a:pPr algn="l"/>
            <a:r>
              <a:rPr lang="en-US" sz="2500" dirty="0" smtClean="0"/>
              <a:t>Presenter:- Shirsath Vinayak Madhukar</a:t>
            </a:r>
          </a:p>
          <a:p>
            <a:pPr algn="l"/>
            <a:r>
              <a:rPr lang="en-US" sz="2500" dirty="0" smtClean="0"/>
              <a:t>Intern- DS50522 </a:t>
            </a:r>
          </a:p>
          <a:p>
            <a:pPr algn="l"/>
            <a:r>
              <a:rPr lang="en-US" sz="2500" dirty="0" smtClean="0"/>
              <a:t>Internship 33</a:t>
            </a:r>
            <a:endParaRPr lang="en-US" sz="2500" dirty="0"/>
          </a:p>
          <a:p>
            <a:pPr algn="l"/>
            <a:endParaRPr lang="en-IN" dirty="0"/>
          </a:p>
        </p:txBody>
      </p:sp>
    </p:spTree>
    <p:extLst>
      <p:ext uri="{BB962C8B-B14F-4D97-AF65-F5344CB8AC3E}">
        <p14:creationId xmlns:p14="http://schemas.microsoft.com/office/powerpoint/2010/main" val="3714014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Location wise customers</a:t>
            </a:r>
            <a:endParaRPr lang="en-IN" dirty="0"/>
          </a:p>
        </p:txBody>
      </p:sp>
      <p:sp>
        <p:nvSpPr>
          <p:cNvPr id="3" name="Content Placeholder 2"/>
          <p:cNvSpPr>
            <a:spLocks noGrp="1"/>
          </p:cNvSpPr>
          <p:nvPr>
            <p:ph sz="half" idx="1"/>
          </p:nvPr>
        </p:nvSpPr>
        <p:spPr/>
        <p:txBody>
          <a:bodyPr>
            <a:normAutofit/>
          </a:bodyPr>
          <a:lstStyle/>
          <a:p>
            <a:r>
              <a:rPr lang="en-IN" sz="2000" dirty="0" smtClean="0"/>
              <a:t>As per above data overall female customers are higher than male but looking at the Delhi &amp; Noida the male customers are higher than female customers.</a:t>
            </a:r>
            <a:endParaRPr lang="en-IN" sz="2000" dirty="0"/>
          </a:p>
        </p:txBody>
      </p:sp>
      <p:pic>
        <p:nvPicPr>
          <p:cNvPr id="5" name="Content Placeholder 4"/>
          <p:cNvPicPr>
            <a:picLocks noGrp="1" noChangeAspect="1"/>
          </p:cNvPicPr>
          <p:nvPr>
            <p:ph sz="half" idx="2"/>
          </p:nvPr>
        </p:nvPicPr>
        <p:blipFill rotWithShape="1">
          <a:blip r:embed="rId2"/>
          <a:srcRect l="19255" t="36449" r="39184" b="7494"/>
          <a:stretch/>
        </p:blipFill>
        <p:spPr>
          <a:xfrm>
            <a:off x="6699904" y="1811708"/>
            <a:ext cx="4768552" cy="3375589"/>
          </a:xfrm>
          <a:prstGeom prst="rect">
            <a:avLst/>
          </a:prstGeom>
        </p:spPr>
      </p:pic>
    </p:spTree>
    <p:extLst>
      <p:ext uri="{BB962C8B-B14F-4D97-AF65-F5344CB8AC3E}">
        <p14:creationId xmlns:p14="http://schemas.microsoft.com/office/powerpoint/2010/main" val="3092158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823" y="185663"/>
            <a:ext cx="10515600" cy="1325563"/>
          </a:xfrm>
        </p:spPr>
        <p:txBody>
          <a:bodyPr>
            <a:normAutofit/>
          </a:bodyPr>
          <a:lstStyle/>
          <a:p>
            <a:r>
              <a:rPr lang="en-IN" sz="2800" dirty="0" smtClean="0"/>
              <a:t>Device Details</a:t>
            </a:r>
            <a:endParaRPr lang="en-IN" sz="2800" dirty="0"/>
          </a:p>
        </p:txBody>
      </p:sp>
      <p:sp>
        <p:nvSpPr>
          <p:cNvPr id="3" name="Content Placeholder 2"/>
          <p:cNvSpPr>
            <a:spLocks noGrp="1"/>
          </p:cNvSpPr>
          <p:nvPr>
            <p:ph sz="half" idx="1"/>
          </p:nvPr>
        </p:nvSpPr>
        <p:spPr>
          <a:xfrm>
            <a:off x="368181" y="1406881"/>
            <a:ext cx="5181600" cy="4351338"/>
          </a:xfrm>
        </p:spPr>
        <p:txBody>
          <a:bodyPr>
            <a:normAutofit/>
          </a:bodyPr>
          <a:lstStyle/>
          <a:p>
            <a:r>
              <a:rPr lang="en-IN" sz="1400" dirty="0" smtClean="0"/>
              <a:t>Peoples are generally used mobile internet around 52% for accessing internet, followed by WiFi:28%, Mobile internet:17% &amp; Dial Up 1.5% only.</a:t>
            </a:r>
          </a:p>
          <a:p>
            <a:r>
              <a:rPr lang="en-IN" sz="1400" dirty="0" smtClean="0"/>
              <a:t>Smartphones are generally used for online shopping (Around 52%) , followed by laptop:32% , only 11% peoples are using desktops, Very less peoples are using tablets :4.5% only.</a:t>
            </a:r>
          </a:p>
          <a:p>
            <a:r>
              <a:rPr lang="en-IN" sz="1400" dirty="0" smtClean="0"/>
              <a:t>Peoples generally using 5.5 inches screen :36%, followed by 49% peoples are using other screen mobiles which screen size is not mentioned, 10% peoples are using 4.7inches screen &amp; very less nos. of peoples are using 5 inches screen.</a:t>
            </a:r>
          </a:p>
          <a:p>
            <a:r>
              <a:rPr lang="en-IN" sz="1400" dirty="0" smtClean="0"/>
              <a:t>45% peoples are using Windows/windows mobile operating system may be due to used in laptops, desktop, &amp; some windows mobiles, followed by 31% peoples using Android OS, &amp; only 23% peoples are using IOS/Mac OS.</a:t>
            </a:r>
            <a:endParaRPr lang="en-IN" sz="1400" dirty="0"/>
          </a:p>
        </p:txBody>
      </p:sp>
      <p:pic>
        <p:nvPicPr>
          <p:cNvPr id="5" name="Content Placeholder 4"/>
          <p:cNvPicPr>
            <a:picLocks noGrp="1" noChangeAspect="1"/>
          </p:cNvPicPr>
          <p:nvPr>
            <p:ph sz="half" idx="2"/>
          </p:nvPr>
        </p:nvPicPr>
        <p:blipFill rotWithShape="1">
          <a:blip r:embed="rId2"/>
          <a:srcRect l="20739" t="28239" r="55346" b="30419"/>
          <a:stretch/>
        </p:blipFill>
        <p:spPr>
          <a:xfrm>
            <a:off x="6144426" y="444382"/>
            <a:ext cx="2726108" cy="2650905"/>
          </a:xfrm>
          <a:prstGeom prst="rect">
            <a:avLst/>
          </a:prstGeom>
        </p:spPr>
      </p:pic>
      <p:pic>
        <p:nvPicPr>
          <p:cNvPr id="6" name="Picture 5"/>
          <p:cNvPicPr>
            <a:picLocks noChangeAspect="1"/>
          </p:cNvPicPr>
          <p:nvPr/>
        </p:nvPicPr>
        <p:blipFill rotWithShape="1">
          <a:blip r:embed="rId3"/>
          <a:srcRect l="21761" t="28131" r="56747" b="31710"/>
          <a:stretch/>
        </p:blipFill>
        <p:spPr>
          <a:xfrm>
            <a:off x="9175744" y="459215"/>
            <a:ext cx="2802611" cy="2591634"/>
          </a:xfrm>
          <a:prstGeom prst="rect">
            <a:avLst/>
          </a:prstGeom>
        </p:spPr>
      </p:pic>
      <p:pic>
        <p:nvPicPr>
          <p:cNvPr id="9" name="Picture 8"/>
          <p:cNvPicPr>
            <a:picLocks noChangeAspect="1"/>
          </p:cNvPicPr>
          <p:nvPr/>
        </p:nvPicPr>
        <p:blipFill rotWithShape="1">
          <a:blip r:embed="rId4"/>
          <a:srcRect l="21715" t="32052" r="55881" b="27094"/>
          <a:stretch/>
        </p:blipFill>
        <p:spPr>
          <a:xfrm>
            <a:off x="6221338" y="3542190"/>
            <a:ext cx="2606467" cy="2337316"/>
          </a:xfrm>
          <a:prstGeom prst="rect">
            <a:avLst/>
          </a:prstGeom>
        </p:spPr>
      </p:pic>
      <p:pic>
        <p:nvPicPr>
          <p:cNvPr id="10" name="Picture 9"/>
          <p:cNvPicPr>
            <a:picLocks noChangeAspect="1"/>
          </p:cNvPicPr>
          <p:nvPr/>
        </p:nvPicPr>
        <p:blipFill rotWithShape="1">
          <a:blip r:embed="rId5"/>
          <a:srcRect l="20609" t="30599" r="57324" b="28034"/>
          <a:stretch/>
        </p:blipFill>
        <p:spPr>
          <a:xfrm>
            <a:off x="9162764" y="3435410"/>
            <a:ext cx="2550152" cy="2367184"/>
          </a:xfrm>
          <a:prstGeom prst="rect">
            <a:avLst/>
          </a:prstGeom>
        </p:spPr>
      </p:pic>
    </p:spTree>
    <p:extLst>
      <p:ext uri="{BB962C8B-B14F-4D97-AF65-F5344CB8AC3E}">
        <p14:creationId xmlns:p14="http://schemas.microsoft.com/office/powerpoint/2010/main" val="24485164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Browser Details</a:t>
            </a:r>
            <a:endParaRPr lang="en-IN" dirty="0"/>
          </a:p>
        </p:txBody>
      </p:sp>
      <p:sp>
        <p:nvSpPr>
          <p:cNvPr id="3" name="Content Placeholder 2"/>
          <p:cNvSpPr>
            <a:spLocks noGrp="1"/>
          </p:cNvSpPr>
          <p:nvPr>
            <p:ph sz="half" idx="1"/>
          </p:nvPr>
        </p:nvSpPr>
        <p:spPr/>
        <p:txBody>
          <a:bodyPr>
            <a:normAutofit/>
          </a:bodyPr>
          <a:lstStyle/>
          <a:p>
            <a:r>
              <a:rPr lang="en-IN" sz="2000" dirty="0" smtClean="0"/>
              <a:t>Peoples are generally using Google Chrome:80% to reached at E retail store, followed by 14% peoples are using Safari, 3% peoples are using Opera, 1.9% peoples are using Mozilla Firefox.</a:t>
            </a:r>
          </a:p>
          <a:p>
            <a:r>
              <a:rPr lang="en-IN" sz="2000" dirty="0" smtClean="0"/>
              <a:t>After first time visit, 32 % peoples re reaching via application &amp; Search engine, 26% peoples are reaching by Direct URL, 6% by E Mail, 3% by Social media.</a:t>
            </a:r>
          </a:p>
          <a:p>
            <a:r>
              <a:rPr lang="en-IN" sz="2000" dirty="0" smtClean="0"/>
              <a:t>For first time people mostly preferred search engine :85% to reach at favourite online store, followed by 7.4% people reached by content marketing, 7.1% by Display &amp; advertisement.</a:t>
            </a:r>
            <a:endParaRPr lang="en-IN" sz="2000" dirty="0"/>
          </a:p>
        </p:txBody>
      </p:sp>
      <p:pic>
        <p:nvPicPr>
          <p:cNvPr id="5" name="Content Placeholder 4"/>
          <p:cNvPicPr>
            <a:picLocks noGrp="1" noChangeAspect="1"/>
          </p:cNvPicPr>
          <p:nvPr>
            <p:ph sz="half" idx="2"/>
          </p:nvPr>
        </p:nvPicPr>
        <p:blipFill rotWithShape="1">
          <a:blip r:embed="rId2"/>
          <a:srcRect l="19420" t="35862" r="51883" b="29540"/>
          <a:stretch/>
        </p:blipFill>
        <p:spPr>
          <a:xfrm>
            <a:off x="6266329" y="1479175"/>
            <a:ext cx="3078984" cy="2474259"/>
          </a:xfrm>
          <a:prstGeom prst="rect">
            <a:avLst/>
          </a:prstGeom>
        </p:spPr>
      </p:pic>
      <p:pic>
        <p:nvPicPr>
          <p:cNvPr id="6" name="Picture 5"/>
          <p:cNvPicPr>
            <a:picLocks noChangeAspect="1"/>
          </p:cNvPicPr>
          <p:nvPr/>
        </p:nvPicPr>
        <p:blipFill rotWithShape="1">
          <a:blip r:embed="rId3"/>
          <a:srcRect l="20128" t="32993" r="50680" b="29637"/>
          <a:stretch/>
        </p:blipFill>
        <p:spPr>
          <a:xfrm>
            <a:off x="8068686" y="4267200"/>
            <a:ext cx="3263799" cy="2350216"/>
          </a:xfrm>
          <a:prstGeom prst="rect">
            <a:avLst/>
          </a:prstGeom>
        </p:spPr>
      </p:pic>
      <p:pic>
        <p:nvPicPr>
          <p:cNvPr id="7" name="Picture 6"/>
          <p:cNvPicPr>
            <a:picLocks noChangeAspect="1"/>
          </p:cNvPicPr>
          <p:nvPr/>
        </p:nvPicPr>
        <p:blipFill rotWithShape="1">
          <a:blip r:embed="rId4"/>
          <a:srcRect l="20238" t="32449" r="50834" b="30453"/>
          <a:stretch/>
        </p:blipFill>
        <p:spPr>
          <a:xfrm>
            <a:off x="9473747" y="1667436"/>
            <a:ext cx="2718253" cy="2321859"/>
          </a:xfrm>
          <a:prstGeom prst="rect">
            <a:avLst/>
          </a:prstGeom>
        </p:spPr>
      </p:pic>
    </p:spTree>
    <p:extLst>
      <p:ext uri="{BB962C8B-B14F-4D97-AF65-F5344CB8AC3E}">
        <p14:creationId xmlns:p14="http://schemas.microsoft.com/office/powerpoint/2010/main" val="3929536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Purchasing Decision &amp; Payment Option</a:t>
            </a:r>
            <a:endParaRPr lang="en-IN" dirty="0"/>
          </a:p>
        </p:txBody>
      </p:sp>
      <p:sp>
        <p:nvSpPr>
          <p:cNvPr id="3" name="Content Placeholder 2"/>
          <p:cNvSpPr>
            <a:spLocks noGrp="1"/>
          </p:cNvSpPr>
          <p:nvPr>
            <p:ph sz="half" idx="1"/>
          </p:nvPr>
        </p:nvSpPr>
        <p:spPr/>
        <p:txBody>
          <a:bodyPr>
            <a:normAutofit/>
          </a:bodyPr>
          <a:lstStyle/>
          <a:p>
            <a:r>
              <a:rPr lang="en-IN" sz="1800" dirty="0" smtClean="0"/>
              <a:t>Around 45.7% peoples are exploring e retail more that 15 min before making purchase decision, followed by 26% peoples are exploring 6-10 </a:t>
            </a:r>
            <a:r>
              <a:rPr lang="en-IN" sz="1800" dirty="0" err="1" smtClean="0"/>
              <a:t>mins</a:t>
            </a:r>
            <a:r>
              <a:rPr lang="en-IN" sz="1800" dirty="0" smtClean="0"/>
              <a:t>, 17% peoples exploring 11-15 </a:t>
            </a:r>
            <a:r>
              <a:rPr lang="en-IN" sz="1800" dirty="0" err="1" smtClean="0"/>
              <a:t>mins</a:t>
            </a:r>
            <a:r>
              <a:rPr lang="en-IN" sz="1800" dirty="0" smtClean="0"/>
              <a:t>. , 5.6% less than 1 </a:t>
            </a:r>
            <a:r>
              <a:rPr lang="en-IN" sz="1800" dirty="0" err="1" smtClean="0"/>
              <a:t>mins</a:t>
            </a:r>
            <a:r>
              <a:rPr lang="en-IN" sz="1800" dirty="0" smtClean="0"/>
              <a:t>, 5.2% peoples 1-5 </a:t>
            </a:r>
            <a:r>
              <a:rPr lang="en-IN" sz="1800" dirty="0" err="1" smtClean="0"/>
              <a:t>mins</a:t>
            </a:r>
            <a:r>
              <a:rPr lang="en-IN" sz="1800" dirty="0" smtClean="0"/>
              <a:t>.</a:t>
            </a:r>
          </a:p>
          <a:p>
            <a:endParaRPr lang="en-IN" sz="1800" dirty="0"/>
          </a:p>
          <a:p>
            <a:r>
              <a:rPr lang="en-IN" sz="1800" dirty="0" smtClean="0"/>
              <a:t>Generally 55% peoples using Credit/Debit card for online purchasing, followed by 28% peoples using cash on delivery option, 16% peoples using E wallet option.</a:t>
            </a:r>
            <a:endParaRPr lang="en-IN" sz="1800" dirty="0"/>
          </a:p>
        </p:txBody>
      </p:sp>
      <p:pic>
        <p:nvPicPr>
          <p:cNvPr id="5" name="Content Placeholder 4"/>
          <p:cNvPicPr>
            <a:picLocks noGrp="1" noChangeAspect="1"/>
          </p:cNvPicPr>
          <p:nvPr>
            <p:ph sz="half" idx="2"/>
          </p:nvPr>
        </p:nvPicPr>
        <p:blipFill rotWithShape="1">
          <a:blip r:embed="rId2"/>
          <a:srcRect l="19291" t="32979" r="50259" b="29805"/>
          <a:stretch/>
        </p:blipFill>
        <p:spPr>
          <a:xfrm>
            <a:off x="6571127" y="1434353"/>
            <a:ext cx="4258238" cy="2438400"/>
          </a:xfrm>
          <a:prstGeom prst="rect">
            <a:avLst/>
          </a:prstGeom>
        </p:spPr>
      </p:pic>
      <p:pic>
        <p:nvPicPr>
          <p:cNvPr id="6" name="Picture 5"/>
          <p:cNvPicPr>
            <a:picLocks noChangeAspect="1"/>
          </p:cNvPicPr>
          <p:nvPr/>
        </p:nvPicPr>
        <p:blipFill rotWithShape="1">
          <a:blip r:embed="rId3"/>
          <a:srcRect l="19881" t="32631" r="48537" b="28821"/>
          <a:stretch/>
        </p:blipFill>
        <p:spPr>
          <a:xfrm>
            <a:off x="6823620" y="3944469"/>
            <a:ext cx="4122286" cy="2496945"/>
          </a:xfrm>
          <a:prstGeom prst="rect">
            <a:avLst/>
          </a:prstGeom>
        </p:spPr>
      </p:pic>
    </p:spTree>
    <p:extLst>
      <p:ext uri="{BB962C8B-B14F-4D97-AF65-F5344CB8AC3E}">
        <p14:creationId xmlns:p14="http://schemas.microsoft.com/office/powerpoint/2010/main" val="1704200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Peoples abandon item in Cart?</a:t>
            </a:r>
            <a:endParaRPr lang="en-IN" dirty="0"/>
          </a:p>
        </p:txBody>
      </p:sp>
      <p:sp>
        <p:nvSpPr>
          <p:cNvPr id="3" name="Content Placeholder 2"/>
          <p:cNvSpPr>
            <a:spLocks noGrp="1"/>
          </p:cNvSpPr>
          <p:nvPr>
            <p:ph sz="half" idx="1"/>
          </p:nvPr>
        </p:nvSpPr>
        <p:spPr/>
        <p:txBody>
          <a:bodyPr>
            <a:normAutofit/>
          </a:bodyPr>
          <a:lstStyle/>
          <a:p>
            <a:r>
              <a:rPr lang="en-IN" sz="2000" dirty="0" smtClean="0"/>
              <a:t>Around 63% peoples sometimes abandon the item cart without making payment, 17% peoples are never abandon the cart, 13% peoples are frequently abandon the shopping, 5.6% peoples are very frequently.</a:t>
            </a:r>
          </a:p>
          <a:p>
            <a:r>
              <a:rPr lang="en-IN" sz="2000" dirty="0" smtClean="0"/>
              <a:t>49% people abandon because of they got better alternative offer, 20% because of Promo code not applicable, 13% due to change in price, 11% due to lack of trust on products, 5% due to no preferred mode of payment.</a:t>
            </a:r>
            <a:endParaRPr lang="en-IN" sz="2000" dirty="0"/>
          </a:p>
        </p:txBody>
      </p:sp>
      <p:pic>
        <p:nvPicPr>
          <p:cNvPr id="5" name="Content Placeholder 4"/>
          <p:cNvPicPr>
            <a:picLocks noGrp="1" noChangeAspect="1"/>
          </p:cNvPicPr>
          <p:nvPr>
            <p:ph sz="half" idx="2"/>
          </p:nvPr>
        </p:nvPicPr>
        <p:blipFill rotWithShape="1">
          <a:blip r:embed="rId2"/>
          <a:srcRect l="18944" t="39132" r="41090" b="20576"/>
          <a:stretch/>
        </p:blipFill>
        <p:spPr>
          <a:xfrm>
            <a:off x="6347010" y="1255058"/>
            <a:ext cx="4774013" cy="2707343"/>
          </a:xfrm>
          <a:prstGeom prst="rect">
            <a:avLst/>
          </a:prstGeom>
        </p:spPr>
      </p:pic>
      <p:pic>
        <p:nvPicPr>
          <p:cNvPr id="6" name="Picture 5"/>
          <p:cNvPicPr>
            <a:picLocks noChangeAspect="1"/>
          </p:cNvPicPr>
          <p:nvPr/>
        </p:nvPicPr>
        <p:blipFill rotWithShape="1">
          <a:blip r:embed="rId3"/>
          <a:srcRect l="20289" t="37982" r="43180" b="21474"/>
          <a:stretch/>
        </p:blipFill>
        <p:spPr>
          <a:xfrm>
            <a:off x="6669740" y="4059613"/>
            <a:ext cx="4303060" cy="2368081"/>
          </a:xfrm>
          <a:prstGeom prst="rect">
            <a:avLst/>
          </a:prstGeom>
        </p:spPr>
      </p:pic>
    </p:spTree>
    <p:extLst>
      <p:ext uri="{BB962C8B-B14F-4D97-AF65-F5344CB8AC3E}">
        <p14:creationId xmlns:p14="http://schemas.microsoft.com/office/powerpoint/2010/main" val="7416871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Product Information</a:t>
            </a:r>
            <a:endParaRPr lang="en-IN" dirty="0"/>
          </a:p>
        </p:txBody>
      </p:sp>
      <p:sp>
        <p:nvSpPr>
          <p:cNvPr id="3" name="Content Placeholder 2"/>
          <p:cNvSpPr>
            <a:spLocks noGrp="1"/>
          </p:cNvSpPr>
          <p:nvPr>
            <p:ph sz="half" idx="1"/>
          </p:nvPr>
        </p:nvSpPr>
        <p:spPr>
          <a:xfrm>
            <a:off x="336176" y="1389529"/>
            <a:ext cx="5181600" cy="4742610"/>
          </a:xfrm>
        </p:spPr>
        <p:txBody>
          <a:bodyPr>
            <a:normAutofit/>
          </a:bodyPr>
          <a:lstStyle/>
          <a:p>
            <a:r>
              <a:rPr lang="en-IN" sz="1600" dirty="0" smtClean="0"/>
              <a:t>Most of peoples are strongly agreed &amp; agreed in favour that the content on the website must be easy to read &amp; understand, information on similar product to the one highlighted is important for product comparison, complete product is important for purchase decision &amp; all relevant information on listed products must be stated clearly.</a:t>
            </a:r>
          </a:p>
          <a:p>
            <a:r>
              <a:rPr lang="en-IN" sz="1600" dirty="0" smtClean="0"/>
              <a:t>It is necessary requirement for purchasing any item.</a:t>
            </a:r>
            <a:endParaRPr lang="en-IN" sz="1600" dirty="0"/>
          </a:p>
        </p:txBody>
      </p:sp>
      <p:pic>
        <p:nvPicPr>
          <p:cNvPr id="5" name="Content Placeholder 4"/>
          <p:cNvPicPr>
            <a:picLocks noGrp="1" noChangeAspect="1"/>
          </p:cNvPicPr>
          <p:nvPr>
            <p:ph sz="half" idx="2"/>
          </p:nvPr>
        </p:nvPicPr>
        <p:blipFill rotWithShape="1">
          <a:blip r:embed="rId2"/>
          <a:srcRect l="17906" t="43437" r="51990" b="16579"/>
          <a:stretch/>
        </p:blipFill>
        <p:spPr>
          <a:xfrm>
            <a:off x="5549153" y="851645"/>
            <a:ext cx="3592006" cy="2761131"/>
          </a:xfrm>
          <a:prstGeom prst="rect">
            <a:avLst/>
          </a:prstGeom>
        </p:spPr>
      </p:pic>
      <p:pic>
        <p:nvPicPr>
          <p:cNvPr id="6" name="Picture 5"/>
          <p:cNvPicPr>
            <a:picLocks noChangeAspect="1"/>
          </p:cNvPicPr>
          <p:nvPr/>
        </p:nvPicPr>
        <p:blipFill rotWithShape="1">
          <a:blip r:embed="rId3"/>
          <a:srcRect l="20187" t="38072" r="49303" b="22290"/>
          <a:stretch/>
        </p:blipFill>
        <p:spPr>
          <a:xfrm>
            <a:off x="8908373" y="923364"/>
            <a:ext cx="3283627" cy="2752165"/>
          </a:xfrm>
          <a:prstGeom prst="rect">
            <a:avLst/>
          </a:prstGeom>
        </p:spPr>
      </p:pic>
      <p:pic>
        <p:nvPicPr>
          <p:cNvPr id="7" name="Picture 6"/>
          <p:cNvPicPr>
            <a:picLocks noChangeAspect="1"/>
          </p:cNvPicPr>
          <p:nvPr/>
        </p:nvPicPr>
        <p:blipFill rotWithShape="1">
          <a:blip r:embed="rId4"/>
          <a:srcRect l="20493" t="29365" r="46394" b="32540"/>
          <a:stretch/>
        </p:blipFill>
        <p:spPr>
          <a:xfrm>
            <a:off x="4948519" y="3998259"/>
            <a:ext cx="3908610" cy="2635623"/>
          </a:xfrm>
          <a:prstGeom prst="rect">
            <a:avLst/>
          </a:prstGeom>
        </p:spPr>
      </p:pic>
      <p:pic>
        <p:nvPicPr>
          <p:cNvPr id="8" name="Picture 7"/>
          <p:cNvPicPr>
            <a:picLocks noChangeAspect="1"/>
          </p:cNvPicPr>
          <p:nvPr/>
        </p:nvPicPr>
        <p:blipFill rotWithShape="1">
          <a:blip r:embed="rId5"/>
          <a:srcRect l="20340" t="36077" r="53027" b="23833"/>
          <a:stretch/>
        </p:blipFill>
        <p:spPr>
          <a:xfrm>
            <a:off x="9036423" y="3745984"/>
            <a:ext cx="3155577" cy="2870788"/>
          </a:xfrm>
          <a:prstGeom prst="rect">
            <a:avLst/>
          </a:prstGeom>
        </p:spPr>
      </p:pic>
    </p:spTree>
    <p:extLst>
      <p:ext uri="{BB962C8B-B14F-4D97-AF65-F5344CB8AC3E}">
        <p14:creationId xmlns:p14="http://schemas.microsoft.com/office/powerpoint/2010/main" val="1414017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282" y="78254"/>
            <a:ext cx="10515600" cy="1105087"/>
          </a:xfrm>
        </p:spPr>
        <p:txBody>
          <a:bodyPr/>
          <a:lstStyle/>
          <a:p>
            <a:r>
              <a:rPr lang="en-IN" dirty="0" smtClean="0"/>
              <a:t>System Quality(Application Quality)</a:t>
            </a:r>
            <a:endParaRPr lang="en-IN" dirty="0"/>
          </a:p>
        </p:txBody>
      </p:sp>
      <p:sp>
        <p:nvSpPr>
          <p:cNvPr id="3" name="Content Placeholder 2"/>
          <p:cNvSpPr>
            <a:spLocks noGrp="1"/>
          </p:cNvSpPr>
          <p:nvPr>
            <p:ph sz="half" idx="1"/>
          </p:nvPr>
        </p:nvSpPr>
        <p:spPr>
          <a:xfrm>
            <a:off x="228600" y="1242919"/>
            <a:ext cx="5181600" cy="4351338"/>
          </a:xfrm>
        </p:spPr>
        <p:txBody>
          <a:bodyPr>
            <a:normAutofit/>
          </a:bodyPr>
          <a:lstStyle/>
          <a:p>
            <a:r>
              <a:rPr lang="en-US" sz="1600" dirty="0"/>
              <a:t>Most of peoples are strongly agreed &amp; </a:t>
            </a:r>
            <a:r>
              <a:rPr lang="en-US" sz="1600" dirty="0" smtClean="0"/>
              <a:t>agreed that Ease </a:t>
            </a:r>
            <a:r>
              <a:rPr lang="en-US" sz="1600" dirty="0"/>
              <a:t>of navigation in </a:t>
            </a:r>
            <a:r>
              <a:rPr lang="en-US" sz="1600" dirty="0" smtClean="0"/>
              <a:t>website, Loading </a:t>
            </a:r>
            <a:r>
              <a:rPr lang="en-US" sz="1600" dirty="0"/>
              <a:t>and processing </a:t>
            </a:r>
            <a:r>
              <a:rPr lang="en-US" sz="1600" dirty="0" smtClean="0"/>
              <a:t>speed must be good, User </a:t>
            </a:r>
            <a:r>
              <a:rPr lang="en-US" sz="1600" dirty="0"/>
              <a:t>friendly Interface of the </a:t>
            </a:r>
            <a:r>
              <a:rPr lang="en-US" sz="1600" dirty="0" smtClean="0"/>
              <a:t>website,  Convenient </a:t>
            </a:r>
            <a:r>
              <a:rPr lang="en-US" sz="1600" dirty="0"/>
              <a:t>Payment </a:t>
            </a:r>
            <a:r>
              <a:rPr lang="en-US" sz="1600" dirty="0" smtClean="0"/>
              <a:t>methods requirement, Trust </a:t>
            </a:r>
            <a:r>
              <a:rPr lang="en-US" sz="1600" dirty="0"/>
              <a:t>that the online retail store will fulfill its part of the transaction at the stipulated </a:t>
            </a:r>
            <a:r>
              <a:rPr lang="en-US" sz="1600" dirty="0" smtClean="0"/>
              <a:t>time.</a:t>
            </a:r>
          </a:p>
          <a:p>
            <a:r>
              <a:rPr lang="en-US" sz="1600" dirty="0" smtClean="0"/>
              <a:t>All this system quality requirements must be fulfill.</a:t>
            </a:r>
            <a:endParaRPr lang="en-IN" sz="1600" dirty="0"/>
          </a:p>
        </p:txBody>
      </p:sp>
      <p:pic>
        <p:nvPicPr>
          <p:cNvPr id="5" name="Content Placeholder 4"/>
          <p:cNvPicPr>
            <a:picLocks noGrp="1" noChangeAspect="1"/>
          </p:cNvPicPr>
          <p:nvPr>
            <p:ph sz="half" idx="2"/>
          </p:nvPr>
        </p:nvPicPr>
        <p:blipFill rotWithShape="1">
          <a:blip r:embed="rId2"/>
          <a:srcRect l="19464" t="51741" r="52162" b="9197"/>
          <a:stretch/>
        </p:blipFill>
        <p:spPr>
          <a:xfrm>
            <a:off x="5690469" y="1183342"/>
            <a:ext cx="3426637" cy="2653553"/>
          </a:xfrm>
          <a:prstGeom prst="rect">
            <a:avLst/>
          </a:prstGeom>
        </p:spPr>
      </p:pic>
      <p:pic>
        <p:nvPicPr>
          <p:cNvPr id="6" name="Picture 5"/>
          <p:cNvPicPr>
            <a:picLocks noChangeAspect="1"/>
          </p:cNvPicPr>
          <p:nvPr/>
        </p:nvPicPr>
        <p:blipFill rotWithShape="1">
          <a:blip r:embed="rId3"/>
          <a:srcRect l="21615" t="52584" r="52976" b="9593"/>
          <a:stretch/>
        </p:blipFill>
        <p:spPr>
          <a:xfrm>
            <a:off x="9235162" y="1219200"/>
            <a:ext cx="2956838" cy="2592447"/>
          </a:xfrm>
          <a:prstGeom prst="rect">
            <a:avLst/>
          </a:prstGeom>
        </p:spPr>
      </p:pic>
      <p:pic>
        <p:nvPicPr>
          <p:cNvPr id="7" name="Picture 6"/>
          <p:cNvPicPr>
            <a:picLocks noChangeAspect="1"/>
          </p:cNvPicPr>
          <p:nvPr/>
        </p:nvPicPr>
        <p:blipFill rotWithShape="1">
          <a:blip r:embed="rId4"/>
          <a:srcRect l="20289" t="52766" r="53129" b="10862"/>
          <a:stretch/>
        </p:blipFill>
        <p:spPr>
          <a:xfrm>
            <a:off x="5627542" y="3998259"/>
            <a:ext cx="3561281" cy="2321859"/>
          </a:xfrm>
          <a:prstGeom prst="rect">
            <a:avLst/>
          </a:prstGeom>
        </p:spPr>
      </p:pic>
      <p:pic>
        <p:nvPicPr>
          <p:cNvPr id="8" name="Picture 7"/>
          <p:cNvPicPr>
            <a:picLocks noChangeAspect="1"/>
          </p:cNvPicPr>
          <p:nvPr/>
        </p:nvPicPr>
        <p:blipFill rotWithShape="1">
          <a:blip r:embed="rId5"/>
          <a:srcRect l="22177" t="52584" r="55119" b="10046"/>
          <a:stretch/>
        </p:blipFill>
        <p:spPr>
          <a:xfrm>
            <a:off x="9335186" y="3917576"/>
            <a:ext cx="2856814" cy="2563905"/>
          </a:xfrm>
          <a:prstGeom prst="rect">
            <a:avLst/>
          </a:prstGeom>
        </p:spPr>
      </p:pic>
      <p:pic>
        <p:nvPicPr>
          <p:cNvPr id="9" name="Picture 8"/>
          <p:cNvPicPr>
            <a:picLocks noChangeAspect="1"/>
          </p:cNvPicPr>
          <p:nvPr/>
        </p:nvPicPr>
        <p:blipFill rotWithShape="1">
          <a:blip r:embed="rId6"/>
          <a:srcRect l="20442" t="51769" r="49711" b="10136"/>
          <a:stretch/>
        </p:blipFill>
        <p:spPr>
          <a:xfrm>
            <a:off x="1120587" y="3629433"/>
            <a:ext cx="3872606" cy="2780332"/>
          </a:xfrm>
          <a:prstGeom prst="rect">
            <a:avLst/>
          </a:prstGeom>
        </p:spPr>
      </p:pic>
    </p:spTree>
    <p:extLst>
      <p:ext uri="{BB962C8B-B14F-4D97-AF65-F5344CB8AC3E}">
        <p14:creationId xmlns:p14="http://schemas.microsoft.com/office/powerpoint/2010/main" val="1972844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282" y="132043"/>
            <a:ext cx="10515600" cy="988546"/>
          </a:xfrm>
        </p:spPr>
        <p:txBody>
          <a:bodyPr/>
          <a:lstStyle/>
          <a:p>
            <a:r>
              <a:rPr lang="en-IN" dirty="0" smtClean="0"/>
              <a:t>Service Quality</a:t>
            </a:r>
            <a:endParaRPr lang="en-IN" dirty="0"/>
          </a:p>
        </p:txBody>
      </p:sp>
      <p:pic>
        <p:nvPicPr>
          <p:cNvPr id="5" name="Content Placeholder 4"/>
          <p:cNvPicPr>
            <a:picLocks noGrp="1" noChangeAspect="1"/>
          </p:cNvPicPr>
          <p:nvPr>
            <p:ph sz="half" idx="1"/>
          </p:nvPr>
        </p:nvPicPr>
        <p:blipFill rotWithShape="1">
          <a:blip r:embed="rId2"/>
          <a:srcRect l="18080" t="54817" r="51297" b="6736"/>
          <a:stretch/>
        </p:blipFill>
        <p:spPr>
          <a:xfrm>
            <a:off x="431098" y="1264024"/>
            <a:ext cx="3630487" cy="2563905"/>
          </a:xfrm>
          <a:prstGeom prst="rect">
            <a:avLst/>
          </a:prstGeom>
        </p:spPr>
      </p:pic>
      <p:pic>
        <p:nvPicPr>
          <p:cNvPr id="6" name="Content Placeholder 5"/>
          <p:cNvPicPr>
            <a:picLocks noGrp="1" noChangeAspect="1"/>
          </p:cNvPicPr>
          <p:nvPr>
            <p:ph sz="half" idx="2"/>
          </p:nvPr>
        </p:nvPicPr>
        <p:blipFill rotWithShape="1">
          <a:blip r:embed="rId3"/>
          <a:srcRect l="19464" t="54509" r="53719" b="8889"/>
          <a:stretch/>
        </p:blipFill>
        <p:spPr>
          <a:xfrm>
            <a:off x="4428563" y="1264023"/>
            <a:ext cx="3339543" cy="2563906"/>
          </a:xfrm>
          <a:prstGeom prst="rect">
            <a:avLst/>
          </a:prstGeom>
        </p:spPr>
      </p:pic>
      <p:pic>
        <p:nvPicPr>
          <p:cNvPr id="7" name="Picture 6"/>
          <p:cNvPicPr>
            <a:picLocks noChangeAspect="1"/>
          </p:cNvPicPr>
          <p:nvPr/>
        </p:nvPicPr>
        <p:blipFill rotWithShape="1">
          <a:blip r:embed="rId4"/>
          <a:srcRect l="20240" t="54399" r="44761" b="7415"/>
          <a:stretch/>
        </p:blipFill>
        <p:spPr>
          <a:xfrm>
            <a:off x="7778167" y="1272987"/>
            <a:ext cx="3974561" cy="2628121"/>
          </a:xfrm>
          <a:prstGeom prst="rect">
            <a:avLst/>
          </a:prstGeom>
        </p:spPr>
      </p:pic>
      <p:pic>
        <p:nvPicPr>
          <p:cNvPr id="8" name="Picture 7"/>
          <p:cNvPicPr>
            <a:picLocks noChangeAspect="1"/>
          </p:cNvPicPr>
          <p:nvPr/>
        </p:nvPicPr>
        <p:blipFill rotWithShape="1">
          <a:blip r:embed="rId5"/>
          <a:srcRect l="20289" t="54853" r="51445" b="7959"/>
          <a:stretch/>
        </p:blipFill>
        <p:spPr>
          <a:xfrm>
            <a:off x="457199" y="3822649"/>
            <a:ext cx="3724927" cy="2756714"/>
          </a:xfrm>
          <a:prstGeom prst="rect">
            <a:avLst/>
          </a:prstGeom>
        </p:spPr>
      </p:pic>
      <p:pic>
        <p:nvPicPr>
          <p:cNvPr id="9" name="Picture 8"/>
          <p:cNvPicPr>
            <a:picLocks noChangeAspect="1"/>
          </p:cNvPicPr>
          <p:nvPr/>
        </p:nvPicPr>
        <p:blipFill rotWithShape="1">
          <a:blip r:embed="rId6"/>
          <a:srcRect l="20493" t="54852" r="51341" b="8232"/>
          <a:stretch/>
        </p:blipFill>
        <p:spPr>
          <a:xfrm>
            <a:off x="4203639" y="3845859"/>
            <a:ext cx="3353608" cy="2653553"/>
          </a:xfrm>
          <a:prstGeom prst="rect">
            <a:avLst/>
          </a:prstGeom>
        </p:spPr>
      </p:pic>
      <p:pic>
        <p:nvPicPr>
          <p:cNvPr id="10" name="Picture 9"/>
          <p:cNvPicPr>
            <a:picLocks noChangeAspect="1"/>
          </p:cNvPicPr>
          <p:nvPr/>
        </p:nvPicPr>
        <p:blipFill rotWithShape="1">
          <a:blip r:embed="rId7"/>
          <a:srcRect l="20833" t="54853" r="54507" b="7234"/>
          <a:stretch/>
        </p:blipFill>
        <p:spPr>
          <a:xfrm>
            <a:off x="7745506" y="3878702"/>
            <a:ext cx="3585882" cy="2899593"/>
          </a:xfrm>
          <a:prstGeom prst="rect">
            <a:avLst/>
          </a:prstGeom>
        </p:spPr>
      </p:pic>
    </p:spTree>
    <p:extLst>
      <p:ext uri="{BB962C8B-B14F-4D97-AF65-F5344CB8AC3E}">
        <p14:creationId xmlns:p14="http://schemas.microsoft.com/office/powerpoint/2010/main" val="375112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Service Quality</a:t>
            </a:r>
            <a:endParaRPr lang="en-IN" dirty="0"/>
          </a:p>
        </p:txBody>
      </p:sp>
      <p:pic>
        <p:nvPicPr>
          <p:cNvPr id="5" name="Content Placeholder 4"/>
          <p:cNvPicPr>
            <a:picLocks noGrp="1" noChangeAspect="1"/>
          </p:cNvPicPr>
          <p:nvPr>
            <p:ph sz="half" idx="2"/>
          </p:nvPr>
        </p:nvPicPr>
        <p:blipFill rotWithShape="1">
          <a:blip r:embed="rId2"/>
          <a:srcRect l="18426" t="56662" r="52335" b="7044"/>
          <a:stretch/>
        </p:blipFill>
        <p:spPr>
          <a:xfrm>
            <a:off x="457199" y="1398493"/>
            <a:ext cx="3376729" cy="2357719"/>
          </a:xfrm>
          <a:prstGeom prst="rect">
            <a:avLst/>
          </a:prstGeom>
        </p:spPr>
      </p:pic>
      <p:pic>
        <p:nvPicPr>
          <p:cNvPr id="6" name="Picture 5"/>
          <p:cNvPicPr>
            <a:picLocks noChangeAspect="1"/>
          </p:cNvPicPr>
          <p:nvPr/>
        </p:nvPicPr>
        <p:blipFill rotWithShape="1">
          <a:blip r:embed="rId3"/>
          <a:srcRect l="20340" t="54944" r="50782" b="7142"/>
          <a:stretch/>
        </p:blipFill>
        <p:spPr>
          <a:xfrm>
            <a:off x="4261739" y="1353670"/>
            <a:ext cx="3433693" cy="2438401"/>
          </a:xfrm>
          <a:prstGeom prst="rect">
            <a:avLst/>
          </a:prstGeom>
        </p:spPr>
      </p:pic>
      <p:pic>
        <p:nvPicPr>
          <p:cNvPr id="7" name="Picture 6"/>
          <p:cNvPicPr>
            <a:picLocks noChangeAspect="1"/>
          </p:cNvPicPr>
          <p:nvPr/>
        </p:nvPicPr>
        <p:blipFill rotWithShape="1">
          <a:blip r:embed="rId4"/>
          <a:srcRect l="20187" t="54218" r="52254" b="7233"/>
          <a:stretch/>
        </p:blipFill>
        <p:spPr>
          <a:xfrm>
            <a:off x="7794592" y="1344705"/>
            <a:ext cx="3796772" cy="2474259"/>
          </a:xfrm>
          <a:prstGeom prst="rect">
            <a:avLst/>
          </a:prstGeom>
        </p:spPr>
      </p:pic>
      <p:pic>
        <p:nvPicPr>
          <p:cNvPr id="8" name="Picture 7"/>
          <p:cNvPicPr>
            <a:picLocks noChangeAspect="1"/>
          </p:cNvPicPr>
          <p:nvPr/>
        </p:nvPicPr>
        <p:blipFill rotWithShape="1">
          <a:blip r:embed="rId5"/>
          <a:srcRect l="19606" t="54924" r="52404" b="7596"/>
          <a:stretch/>
        </p:blipFill>
        <p:spPr>
          <a:xfrm>
            <a:off x="412378" y="3926833"/>
            <a:ext cx="3630706" cy="2734675"/>
          </a:xfrm>
          <a:prstGeom prst="rect">
            <a:avLst/>
          </a:prstGeom>
        </p:spPr>
      </p:pic>
      <p:pic>
        <p:nvPicPr>
          <p:cNvPr id="9" name="Picture 8"/>
          <p:cNvPicPr>
            <a:picLocks noChangeAspect="1"/>
          </p:cNvPicPr>
          <p:nvPr/>
        </p:nvPicPr>
        <p:blipFill rotWithShape="1">
          <a:blip r:embed="rId6"/>
          <a:srcRect l="20188" t="54581" r="54148" b="7596"/>
          <a:stretch/>
        </p:blipFill>
        <p:spPr>
          <a:xfrm>
            <a:off x="4166942" y="3907881"/>
            <a:ext cx="3569353" cy="2743932"/>
          </a:xfrm>
          <a:prstGeom prst="rect">
            <a:avLst/>
          </a:prstGeom>
        </p:spPr>
      </p:pic>
      <p:pic>
        <p:nvPicPr>
          <p:cNvPr id="10" name="Picture 9"/>
          <p:cNvPicPr>
            <a:picLocks noChangeAspect="1"/>
          </p:cNvPicPr>
          <p:nvPr/>
        </p:nvPicPr>
        <p:blipFill rotWithShape="1">
          <a:blip r:embed="rId7"/>
          <a:srcRect l="22432" t="54580" r="53027" b="7052"/>
          <a:stretch/>
        </p:blipFill>
        <p:spPr>
          <a:xfrm>
            <a:off x="7710336" y="3926541"/>
            <a:ext cx="3567264" cy="2716306"/>
          </a:xfrm>
          <a:prstGeom prst="rect">
            <a:avLst/>
          </a:prstGeom>
        </p:spPr>
      </p:pic>
    </p:spTree>
    <p:extLst>
      <p:ext uri="{BB962C8B-B14F-4D97-AF65-F5344CB8AC3E}">
        <p14:creationId xmlns:p14="http://schemas.microsoft.com/office/powerpoint/2010/main" val="1210421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Service Quality Observations</a:t>
            </a:r>
            <a:endParaRPr lang="en-IN" dirty="0"/>
          </a:p>
        </p:txBody>
      </p:sp>
      <p:sp>
        <p:nvSpPr>
          <p:cNvPr id="3" name="Content Placeholder 2"/>
          <p:cNvSpPr>
            <a:spLocks noGrp="1"/>
          </p:cNvSpPr>
          <p:nvPr>
            <p:ph sz="half" idx="1"/>
          </p:nvPr>
        </p:nvSpPr>
        <p:spPr>
          <a:xfrm>
            <a:off x="838200" y="1825625"/>
            <a:ext cx="10287000" cy="4351338"/>
          </a:xfrm>
        </p:spPr>
        <p:txBody>
          <a:bodyPr>
            <a:normAutofit fontScale="62500" lnSpcReduction="20000"/>
          </a:bodyPr>
          <a:lstStyle/>
          <a:p>
            <a:pPr marL="0" indent="0">
              <a:buNone/>
            </a:pPr>
            <a:r>
              <a:rPr lang="en-US" dirty="0"/>
              <a:t>Most of the peoples are strongly </a:t>
            </a:r>
            <a:r>
              <a:rPr lang="en-US" dirty="0" smtClean="0"/>
              <a:t>agreed </a:t>
            </a:r>
            <a:r>
              <a:rPr lang="en-US" dirty="0"/>
              <a:t>&amp; agreed </a:t>
            </a:r>
            <a:r>
              <a:rPr lang="en-US" dirty="0" smtClean="0"/>
              <a:t>that following points are  necessarily required:</a:t>
            </a:r>
          </a:p>
          <a:p>
            <a:r>
              <a:rPr lang="en-US" dirty="0" smtClean="0"/>
              <a:t>Empathy </a:t>
            </a:r>
            <a:r>
              <a:rPr lang="en-US" dirty="0"/>
              <a:t>(readiness to assist with queries) towards the customers',</a:t>
            </a:r>
          </a:p>
          <a:p>
            <a:r>
              <a:rPr lang="en-US" dirty="0" smtClean="0"/>
              <a:t>Being </a:t>
            </a:r>
            <a:r>
              <a:rPr lang="en-US" dirty="0"/>
              <a:t>able to guarantee the privacy of the customer',</a:t>
            </a:r>
          </a:p>
          <a:p>
            <a:r>
              <a:rPr lang="en-US" dirty="0" smtClean="0"/>
              <a:t>Responsiveness</a:t>
            </a:r>
            <a:r>
              <a:rPr lang="en-US" dirty="0"/>
              <a:t>, availability of several communication channels (email, online rep, twitter, phone etc.)',</a:t>
            </a:r>
          </a:p>
          <a:p>
            <a:r>
              <a:rPr lang="en-US" dirty="0" smtClean="0"/>
              <a:t>Online </a:t>
            </a:r>
            <a:r>
              <a:rPr lang="en-US" dirty="0"/>
              <a:t>shopping gives monetary benefit and discounts',</a:t>
            </a:r>
          </a:p>
          <a:p>
            <a:r>
              <a:rPr lang="en-US" dirty="0" smtClean="0"/>
              <a:t>Enjoyment </a:t>
            </a:r>
            <a:r>
              <a:rPr lang="en-US" dirty="0"/>
              <a:t>is derived from shopping online',</a:t>
            </a:r>
          </a:p>
          <a:p>
            <a:r>
              <a:rPr lang="en-US" dirty="0" smtClean="0"/>
              <a:t>Shopping </a:t>
            </a:r>
            <a:r>
              <a:rPr lang="en-US" dirty="0"/>
              <a:t>online is convenient and flexible',</a:t>
            </a:r>
          </a:p>
          <a:p>
            <a:r>
              <a:rPr lang="en-US" dirty="0" smtClean="0"/>
              <a:t>Return </a:t>
            </a:r>
            <a:r>
              <a:rPr lang="en-US" dirty="0"/>
              <a:t>and replacement policy of the </a:t>
            </a:r>
            <a:r>
              <a:rPr lang="en-US" dirty="0" smtClean="0"/>
              <a:t>e-retailer </a:t>
            </a:r>
            <a:r>
              <a:rPr lang="en-US" dirty="0"/>
              <a:t>is important for purchase decision',</a:t>
            </a:r>
          </a:p>
          <a:p>
            <a:r>
              <a:rPr lang="en-US" dirty="0" smtClean="0"/>
              <a:t>Gaining </a:t>
            </a:r>
            <a:r>
              <a:rPr lang="en-US" dirty="0"/>
              <a:t>access to loyalty programs is a benefit of shopping online',</a:t>
            </a:r>
          </a:p>
          <a:p>
            <a:r>
              <a:rPr lang="en-US" dirty="0" smtClean="0"/>
              <a:t>Displaying </a:t>
            </a:r>
            <a:r>
              <a:rPr lang="en-US" dirty="0"/>
              <a:t>quality Information on the website improves satisfaction of customers',</a:t>
            </a:r>
          </a:p>
          <a:p>
            <a:r>
              <a:rPr lang="en-US" dirty="0" smtClean="0"/>
              <a:t>User </a:t>
            </a:r>
            <a:r>
              <a:rPr lang="en-US" dirty="0"/>
              <a:t>derive satisfaction while shopping on a good quality website or application',</a:t>
            </a:r>
          </a:p>
          <a:p>
            <a:r>
              <a:rPr lang="en-US" dirty="0" smtClean="0"/>
              <a:t>Net </a:t>
            </a:r>
            <a:r>
              <a:rPr lang="en-US" dirty="0"/>
              <a:t>Benefit derived from shopping online can lead to users satisfaction',</a:t>
            </a:r>
          </a:p>
          <a:p>
            <a:r>
              <a:rPr lang="en-US" dirty="0" smtClean="0"/>
              <a:t>User </a:t>
            </a:r>
            <a:r>
              <a:rPr lang="en-US" dirty="0"/>
              <a:t>satisfaction cannot exist without </a:t>
            </a:r>
            <a:r>
              <a:rPr lang="en-US" dirty="0" smtClean="0"/>
              <a:t>trust</a:t>
            </a:r>
            <a:endParaRPr lang="en-IN" dirty="0"/>
          </a:p>
        </p:txBody>
      </p:sp>
    </p:spTree>
    <p:extLst>
      <p:ext uri="{BB962C8B-B14F-4D97-AF65-F5344CB8AC3E}">
        <p14:creationId xmlns:p14="http://schemas.microsoft.com/office/powerpoint/2010/main" val="2373378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Understanding	</a:t>
            </a:r>
            <a:endParaRPr lang="en-IN" dirty="0"/>
          </a:p>
        </p:txBody>
      </p:sp>
      <p:sp>
        <p:nvSpPr>
          <p:cNvPr id="3" name="Content Placeholder 2"/>
          <p:cNvSpPr>
            <a:spLocks noGrp="1"/>
          </p:cNvSpPr>
          <p:nvPr>
            <p:ph idx="1"/>
          </p:nvPr>
        </p:nvSpPr>
        <p:spPr/>
        <p:txBody>
          <a:bodyPr>
            <a:normAutofit/>
          </a:bodyPr>
          <a:lstStyle/>
          <a:p>
            <a:r>
              <a:rPr lang="en-IN" sz="1400" dirty="0" smtClean="0"/>
              <a:t>It is the dataset of E retail customers survey of different locations.</a:t>
            </a:r>
          </a:p>
          <a:p>
            <a:r>
              <a:rPr lang="en-IN" sz="1400" dirty="0" smtClean="0"/>
              <a:t>The case study is to find the regular customers &amp; repeat customers of E retail stores. Gender wise who is purchasing most from the E retail store, which device they used for shopping, information about device operating system, device screen size, how they access internet while shopping online.</a:t>
            </a:r>
          </a:p>
          <a:p>
            <a:r>
              <a:rPr lang="en-IN" sz="1400" dirty="0" smtClean="0"/>
              <a:t>It is also finding that how peoples are reached to E retail store by Search engine or by application or by URL etc.</a:t>
            </a:r>
          </a:p>
          <a:p>
            <a:r>
              <a:rPr lang="en-IN" sz="1400" dirty="0" smtClean="0"/>
              <a:t>How many times peoples are visited to E retail before making purchase decisions, Which payment method they used during online purchasing, how frequently they abandon the bag in cart without payment, what is the reason they abandon the shopping item.</a:t>
            </a:r>
          </a:p>
          <a:p>
            <a:r>
              <a:rPr lang="en-IN" sz="1400" dirty="0" smtClean="0"/>
              <a:t>How is the response of shopping website , Is it easy to understand, proper information about product &amp; product comparison, information about seller, easy navigation, loading speed, user friendly website.</a:t>
            </a:r>
          </a:p>
          <a:p>
            <a:r>
              <a:rPr lang="en-IN" sz="1400" dirty="0" smtClean="0"/>
              <a:t>Customer satisfaction, </a:t>
            </a:r>
            <a:r>
              <a:rPr lang="en-IN" sz="1400" dirty="0" err="1" smtClean="0"/>
              <a:t>gaurentee</a:t>
            </a:r>
            <a:r>
              <a:rPr lang="en-IN" sz="1400" dirty="0" smtClean="0"/>
              <a:t> of privacy of customers, responsiveness of customers, benefits &amp; discounts, return &amp; replacement policy, quality of products,.</a:t>
            </a:r>
          </a:p>
          <a:p>
            <a:r>
              <a:rPr lang="en-IN" sz="1400" dirty="0" smtClean="0"/>
              <a:t>Customer </a:t>
            </a:r>
            <a:r>
              <a:rPr lang="en-IN" sz="1400" dirty="0" err="1" smtClean="0"/>
              <a:t>delightness</a:t>
            </a:r>
            <a:r>
              <a:rPr lang="en-IN" sz="1400" dirty="0" smtClean="0"/>
              <a:t>: - Ease of web application, user friendly layout, wild variety of products,  relevant description of products, reliability of application, quickness in delivery, availability of payment options, privacy of customers, which of the </a:t>
            </a:r>
            <a:r>
              <a:rPr lang="en-IN" sz="1400" dirty="0" err="1" smtClean="0"/>
              <a:t>indian</a:t>
            </a:r>
            <a:r>
              <a:rPr lang="en-IN" sz="1400" dirty="0" smtClean="0"/>
              <a:t> retailer do you referred to your friend.</a:t>
            </a:r>
          </a:p>
          <a:p>
            <a:r>
              <a:rPr lang="en-IN" sz="1400" dirty="0" smtClean="0"/>
              <a:t>This is all about the case study of E retail store.</a:t>
            </a:r>
          </a:p>
        </p:txBody>
      </p:sp>
    </p:spTree>
    <p:extLst>
      <p:ext uri="{BB962C8B-B14F-4D97-AF65-F5344CB8AC3E}">
        <p14:creationId xmlns:p14="http://schemas.microsoft.com/office/powerpoint/2010/main" val="4005566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47" y="1"/>
            <a:ext cx="10515600" cy="717176"/>
          </a:xfrm>
        </p:spPr>
        <p:txBody>
          <a:bodyPr/>
          <a:lstStyle/>
          <a:p>
            <a:r>
              <a:rPr lang="en-IN" dirty="0" smtClean="0"/>
              <a:t>Brand Image</a:t>
            </a:r>
            <a:endParaRPr lang="en-IN" dirty="0"/>
          </a:p>
        </p:txBody>
      </p:sp>
      <p:sp>
        <p:nvSpPr>
          <p:cNvPr id="3" name="Content Placeholder 2"/>
          <p:cNvSpPr>
            <a:spLocks noGrp="1"/>
          </p:cNvSpPr>
          <p:nvPr>
            <p:ph sz="half" idx="1"/>
          </p:nvPr>
        </p:nvSpPr>
        <p:spPr>
          <a:xfrm>
            <a:off x="215153" y="824753"/>
            <a:ext cx="10614211" cy="5351930"/>
          </a:xfrm>
        </p:spPr>
        <p:txBody>
          <a:bodyPr>
            <a:normAutofit fontScale="55000" lnSpcReduction="20000"/>
          </a:bodyPr>
          <a:lstStyle/>
          <a:p>
            <a:pPr marL="0" indent="0">
              <a:buNone/>
            </a:pPr>
            <a:r>
              <a:rPr lang="en-IN" sz="2000" b="1" dirty="0" smtClean="0"/>
              <a:t>Considering all below factors Amazon &amp; Flipcart is having very good brand image as compared to all other E Retail stores:-</a:t>
            </a:r>
            <a:r>
              <a:rPr lang="en-IN" sz="2000" dirty="0" smtClean="0"/>
              <a:t> </a:t>
            </a:r>
            <a:endParaRPr lang="en-IN" sz="2000" dirty="0"/>
          </a:p>
          <a:p>
            <a:r>
              <a:rPr lang="en-US" sz="2000" dirty="0"/>
              <a:t> </a:t>
            </a:r>
            <a:r>
              <a:rPr lang="en-US" sz="2000" dirty="0" smtClean="0"/>
              <a:t>      online </a:t>
            </a:r>
            <a:r>
              <a:rPr lang="en-US" sz="2000" dirty="0"/>
              <a:t>retailers you have shopped from;',</a:t>
            </a:r>
          </a:p>
          <a:p>
            <a:r>
              <a:rPr lang="en-US" sz="2000" dirty="0"/>
              <a:t>       'Easy to use website or application',</a:t>
            </a:r>
          </a:p>
          <a:p>
            <a:r>
              <a:rPr lang="en-US" sz="2000" dirty="0"/>
              <a:t>       'Visual appealing web-page layout', 'Wild variety of product on offer',</a:t>
            </a:r>
          </a:p>
          <a:p>
            <a:r>
              <a:rPr lang="en-US" sz="2000" dirty="0"/>
              <a:t>       'Complete, relevant description information of products',</a:t>
            </a:r>
          </a:p>
          <a:p>
            <a:r>
              <a:rPr lang="en-US" sz="2000" dirty="0"/>
              <a:t>       'Fast loading website speed of website and application',</a:t>
            </a:r>
          </a:p>
          <a:p>
            <a:r>
              <a:rPr lang="en-US" sz="2000" dirty="0"/>
              <a:t>       'Reliability of the website or application',</a:t>
            </a:r>
          </a:p>
          <a:p>
            <a:r>
              <a:rPr lang="en-US" sz="2000" dirty="0"/>
              <a:t>       'Quickness to complete purchase',</a:t>
            </a:r>
          </a:p>
          <a:p>
            <a:r>
              <a:rPr lang="en-US" sz="2000" dirty="0"/>
              <a:t>       'Availability of several payment options', 'Speedy order delivery',</a:t>
            </a:r>
          </a:p>
          <a:p>
            <a:r>
              <a:rPr lang="en-US" sz="2000" dirty="0"/>
              <a:t>       'Privacy of customers’ information',</a:t>
            </a:r>
          </a:p>
          <a:p>
            <a:r>
              <a:rPr lang="en-US" sz="2000" dirty="0"/>
              <a:t>       'Security of customer financial information',</a:t>
            </a:r>
          </a:p>
          <a:p>
            <a:r>
              <a:rPr lang="en-US" sz="2000" dirty="0"/>
              <a:t>       'Perceived Trustworthiness',</a:t>
            </a:r>
          </a:p>
          <a:p>
            <a:r>
              <a:rPr lang="en-US" sz="2000" dirty="0"/>
              <a:t>       'Presence of online assistance through multi-channel',</a:t>
            </a:r>
          </a:p>
          <a:p>
            <a:r>
              <a:rPr lang="en-US" sz="2000" dirty="0"/>
              <a:t>       'Longer time to get logged in (promotion, sales period)',</a:t>
            </a:r>
          </a:p>
          <a:p>
            <a:r>
              <a:rPr lang="en-US" sz="2000" dirty="0"/>
              <a:t>       'Longer time in displaying graphics and photos (promotion, sales period)',</a:t>
            </a:r>
          </a:p>
          <a:p>
            <a:r>
              <a:rPr lang="en-US" sz="2000" dirty="0"/>
              <a:t>       'Late declaration of price (promotion, sales period)',</a:t>
            </a:r>
          </a:p>
          <a:p>
            <a:r>
              <a:rPr lang="en-US" sz="2000" dirty="0"/>
              <a:t>       'Longer page loading time (promotion, sales period)',</a:t>
            </a:r>
          </a:p>
          <a:p>
            <a:r>
              <a:rPr lang="en-US" sz="2000" dirty="0"/>
              <a:t>       'Limited mode of payment on most products (promotion, sales period)',</a:t>
            </a:r>
          </a:p>
          <a:p>
            <a:r>
              <a:rPr lang="en-US" sz="2000" dirty="0"/>
              <a:t>       'Longer delivery period', 'Change in website/Application design',</a:t>
            </a:r>
          </a:p>
          <a:p>
            <a:r>
              <a:rPr lang="en-US" sz="2000" dirty="0"/>
              <a:t>       'Frequent disruption when moving from one page to another',</a:t>
            </a:r>
          </a:p>
          <a:p>
            <a:r>
              <a:rPr lang="en-US" sz="2000" dirty="0"/>
              <a:t>       'Website is as efficient as before'</a:t>
            </a:r>
            <a:endParaRPr lang="en-IN" sz="2000" dirty="0"/>
          </a:p>
        </p:txBody>
      </p:sp>
    </p:spTree>
    <p:extLst>
      <p:ext uri="{BB962C8B-B14F-4D97-AF65-F5344CB8AC3E}">
        <p14:creationId xmlns:p14="http://schemas.microsoft.com/office/powerpoint/2010/main" val="4064953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365" y="0"/>
            <a:ext cx="10515600" cy="1325563"/>
          </a:xfrm>
        </p:spPr>
        <p:txBody>
          <a:bodyPr/>
          <a:lstStyle/>
          <a:p>
            <a:r>
              <a:rPr lang="en-IN" dirty="0" smtClean="0"/>
              <a:t>Brand Image</a:t>
            </a:r>
            <a:endParaRPr lang="en-IN" dirty="0"/>
          </a:p>
        </p:txBody>
      </p:sp>
      <p:pic>
        <p:nvPicPr>
          <p:cNvPr id="5" name="Picture 4"/>
          <p:cNvPicPr>
            <a:picLocks noChangeAspect="1"/>
          </p:cNvPicPr>
          <p:nvPr/>
        </p:nvPicPr>
        <p:blipFill rotWithShape="1">
          <a:blip r:embed="rId2"/>
          <a:srcRect l="6156" t="30000" r="17925" b="7596"/>
          <a:stretch/>
        </p:blipFill>
        <p:spPr>
          <a:xfrm>
            <a:off x="369312" y="1120587"/>
            <a:ext cx="9787699" cy="3343837"/>
          </a:xfrm>
          <a:prstGeom prst="rect">
            <a:avLst/>
          </a:prstGeom>
        </p:spPr>
      </p:pic>
      <p:pic>
        <p:nvPicPr>
          <p:cNvPr id="6" name="Picture 5"/>
          <p:cNvPicPr>
            <a:picLocks noChangeAspect="1"/>
          </p:cNvPicPr>
          <p:nvPr/>
        </p:nvPicPr>
        <p:blipFill rotWithShape="1">
          <a:blip r:embed="rId3"/>
          <a:srcRect l="6616" t="14053" r="18282" b="23379"/>
          <a:stretch/>
        </p:blipFill>
        <p:spPr>
          <a:xfrm>
            <a:off x="564776" y="4473389"/>
            <a:ext cx="9619130" cy="2250140"/>
          </a:xfrm>
          <a:prstGeom prst="rect">
            <a:avLst/>
          </a:prstGeom>
        </p:spPr>
      </p:pic>
    </p:spTree>
    <p:extLst>
      <p:ext uri="{BB962C8B-B14F-4D97-AF65-F5344CB8AC3E}">
        <p14:creationId xmlns:p14="http://schemas.microsoft.com/office/powerpoint/2010/main" val="1517365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smtClean="0"/>
              <a:t>Brand Image</a:t>
            </a:r>
            <a:endParaRPr lang="en-IN" dirty="0"/>
          </a:p>
        </p:txBody>
      </p:sp>
      <p:pic>
        <p:nvPicPr>
          <p:cNvPr id="6" name="Content Placeholder 5"/>
          <p:cNvPicPr>
            <a:picLocks noGrp="1" noChangeAspect="1"/>
          </p:cNvPicPr>
          <p:nvPr>
            <p:ph sz="half" idx="2"/>
          </p:nvPr>
        </p:nvPicPr>
        <p:blipFill rotWithShape="1">
          <a:blip r:embed="rId2"/>
          <a:srcRect l="5104" t="20646" r="17906" b="20915"/>
          <a:stretch/>
        </p:blipFill>
        <p:spPr>
          <a:xfrm>
            <a:off x="0" y="4266696"/>
            <a:ext cx="9063318" cy="2591304"/>
          </a:xfrm>
          <a:prstGeom prst="rect">
            <a:avLst/>
          </a:prstGeom>
        </p:spPr>
      </p:pic>
      <p:pic>
        <p:nvPicPr>
          <p:cNvPr id="5" name="Picture 4"/>
          <p:cNvPicPr>
            <a:picLocks noChangeAspect="1"/>
          </p:cNvPicPr>
          <p:nvPr/>
        </p:nvPicPr>
        <p:blipFill rotWithShape="1">
          <a:blip r:embed="rId3"/>
          <a:srcRect l="6565" t="18327" r="18486" b="18390"/>
          <a:stretch/>
        </p:blipFill>
        <p:spPr>
          <a:xfrm>
            <a:off x="161364" y="824752"/>
            <a:ext cx="8936715" cy="3442448"/>
          </a:xfrm>
          <a:prstGeom prst="rect">
            <a:avLst/>
          </a:prstGeom>
        </p:spPr>
      </p:pic>
    </p:spTree>
    <p:extLst>
      <p:ext uri="{BB962C8B-B14F-4D97-AF65-F5344CB8AC3E}">
        <p14:creationId xmlns:p14="http://schemas.microsoft.com/office/powerpoint/2010/main" val="22259104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12" y="194796"/>
            <a:ext cx="10515600" cy="746499"/>
          </a:xfrm>
        </p:spPr>
        <p:txBody>
          <a:bodyPr/>
          <a:lstStyle/>
          <a:p>
            <a:r>
              <a:rPr lang="en-IN" dirty="0" smtClean="0"/>
              <a:t>Brand Image</a:t>
            </a:r>
            <a:endParaRPr lang="en-IN" dirty="0"/>
          </a:p>
        </p:txBody>
      </p:sp>
      <p:pic>
        <p:nvPicPr>
          <p:cNvPr id="5" name="Content Placeholder 4"/>
          <p:cNvPicPr>
            <a:picLocks noGrp="1" noChangeAspect="1"/>
          </p:cNvPicPr>
          <p:nvPr>
            <p:ph sz="half" idx="1"/>
          </p:nvPr>
        </p:nvPicPr>
        <p:blipFill rotWithShape="1">
          <a:blip r:embed="rId2"/>
          <a:srcRect l="5450" t="15448" r="17733" b="20577"/>
          <a:stretch/>
        </p:blipFill>
        <p:spPr>
          <a:xfrm>
            <a:off x="556158" y="1120588"/>
            <a:ext cx="7978242" cy="2680447"/>
          </a:xfrm>
          <a:prstGeom prst="rect">
            <a:avLst/>
          </a:prstGeom>
        </p:spPr>
      </p:pic>
      <p:pic>
        <p:nvPicPr>
          <p:cNvPr id="6" name="Content Placeholder 5"/>
          <p:cNvPicPr>
            <a:picLocks noGrp="1" noChangeAspect="1"/>
          </p:cNvPicPr>
          <p:nvPr>
            <p:ph sz="half" idx="2"/>
          </p:nvPr>
        </p:nvPicPr>
        <p:blipFill rotWithShape="1">
          <a:blip r:embed="rId3"/>
          <a:srcRect l="5450" t="12680" r="17906" b="24268"/>
          <a:stretch/>
        </p:blipFill>
        <p:spPr>
          <a:xfrm>
            <a:off x="564774" y="3845857"/>
            <a:ext cx="7996520" cy="2563907"/>
          </a:xfrm>
          <a:prstGeom prst="rect">
            <a:avLst/>
          </a:prstGeom>
        </p:spPr>
      </p:pic>
    </p:spTree>
    <p:extLst>
      <p:ext uri="{BB962C8B-B14F-4D97-AF65-F5344CB8AC3E}">
        <p14:creationId xmlns:p14="http://schemas.microsoft.com/office/powerpoint/2010/main" val="216891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7863"/>
          </a:xfrm>
        </p:spPr>
        <p:txBody>
          <a:bodyPr/>
          <a:lstStyle/>
          <a:p>
            <a:r>
              <a:rPr lang="en-IN" dirty="0" smtClean="0"/>
              <a:t>Brand Image</a:t>
            </a:r>
            <a:endParaRPr lang="en-IN" dirty="0"/>
          </a:p>
        </p:txBody>
      </p:sp>
      <p:pic>
        <p:nvPicPr>
          <p:cNvPr id="5" name="Content Placeholder 4"/>
          <p:cNvPicPr>
            <a:picLocks noGrp="1" noChangeAspect="1"/>
          </p:cNvPicPr>
          <p:nvPr>
            <p:ph sz="half" idx="1"/>
          </p:nvPr>
        </p:nvPicPr>
        <p:blipFill rotWithShape="1">
          <a:blip r:embed="rId3"/>
          <a:srcRect l="5104" t="11449" r="18253" b="30727"/>
          <a:stretch/>
        </p:blipFill>
        <p:spPr>
          <a:xfrm>
            <a:off x="717176" y="1497106"/>
            <a:ext cx="8758518" cy="2662518"/>
          </a:xfrm>
          <a:prstGeom prst="rect">
            <a:avLst/>
          </a:prstGeom>
        </p:spPr>
      </p:pic>
      <p:pic>
        <p:nvPicPr>
          <p:cNvPr id="6" name="Content Placeholder 5"/>
          <p:cNvPicPr>
            <a:picLocks noGrp="1" noChangeAspect="1"/>
          </p:cNvPicPr>
          <p:nvPr>
            <p:ph sz="half" idx="2"/>
          </p:nvPr>
        </p:nvPicPr>
        <p:blipFill rotWithShape="1">
          <a:blip r:embed="rId4"/>
          <a:srcRect l="6142" t="23137" r="17907" b="13196"/>
          <a:stretch/>
        </p:blipFill>
        <p:spPr>
          <a:xfrm>
            <a:off x="878541" y="4204448"/>
            <a:ext cx="8588189" cy="2402542"/>
          </a:xfrm>
          <a:prstGeom prst="rect">
            <a:avLst/>
          </a:prstGeom>
        </p:spPr>
      </p:pic>
    </p:spTree>
    <p:extLst>
      <p:ext uri="{BB962C8B-B14F-4D97-AF65-F5344CB8AC3E}">
        <p14:creationId xmlns:p14="http://schemas.microsoft.com/office/powerpoint/2010/main" val="828917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918" y="0"/>
            <a:ext cx="10515600" cy="576169"/>
          </a:xfrm>
        </p:spPr>
        <p:txBody>
          <a:bodyPr>
            <a:normAutofit fontScale="90000"/>
          </a:bodyPr>
          <a:lstStyle/>
          <a:p>
            <a:r>
              <a:rPr lang="en-IN" dirty="0" smtClean="0"/>
              <a:t>Brand Image</a:t>
            </a:r>
            <a:endParaRPr lang="en-IN" dirty="0"/>
          </a:p>
        </p:txBody>
      </p:sp>
      <p:pic>
        <p:nvPicPr>
          <p:cNvPr id="5" name="Content Placeholder 4"/>
          <p:cNvPicPr>
            <a:picLocks noGrp="1" noChangeAspect="1"/>
          </p:cNvPicPr>
          <p:nvPr>
            <p:ph sz="half" idx="1"/>
          </p:nvPr>
        </p:nvPicPr>
        <p:blipFill rotWithShape="1">
          <a:blip r:embed="rId2"/>
          <a:srcRect l="5969" t="15447" r="17906" b="20578"/>
          <a:stretch/>
        </p:blipFill>
        <p:spPr>
          <a:xfrm>
            <a:off x="806823" y="824753"/>
            <a:ext cx="7073153" cy="2895600"/>
          </a:xfrm>
          <a:prstGeom prst="rect">
            <a:avLst/>
          </a:prstGeom>
        </p:spPr>
      </p:pic>
      <p:pic>
        <p:nvPicPr>
          <p:cNvPr id="6" name="Content Placeholder 5"/>
          <p:cNvPicPr>
            <a:picLocks noGrp="1" noChangeAspect="1"/>
          </p:cNvPicPr>
          <p:nvPr>
            <p:ph sz="half" idx="2"/>
          </p:nvPr>
        </p:nvPicPr>
        <p:blipFill rotWithShape="1">
          <a:blip r:embed="rId3"/>
          <a:srcRect l="5796" t="24675" r="17561" b="21192"/>
          <a:stretch/>
        </p:blipFill>
        <p:spPr>
          <a:xfrm>
            <a:off x="851647" y="3756212"/>
            <a:ext cx="7368987" cy="2927634"/>
          </a:xfrm>
          <a:prstGeom prst="rect">
            <a:avLst/>
          </a:prstGeom>
        </p:spPr>
      </p:pic>
    </p:spTree>
    <p:extLst>
      <p:ext uri="{BB962C8B-B14F-4D97-AF65-F5344CB8AC3E}">
        <p14:creationId xmlns:p14="http://schemas.microsoft.com/office/powerpoint/2010/main" val="2388957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40310"/>
          </a:xfrm>
        </p:spPr>
        <p:txBody>
          <a:bodyPr>
            <a:normAutofit fontScale="90000"/>
          </a:bodyPr>
          <a:lstStyle/>
          <a:p>
            <a:r>
              <a:rPr lang="en-IN" dirty="0" smtClean="0"/>
              <a:t>Brand Image</a:t>
            </a:r>
            <a:endParaRPr lang="en-IN" dirty="0"/>
          </a:p>
        </p:txBody>
      </p:sp>
      <p:pic>
        <p:nvPicPr>
          <p:cNvPr id="5" name="Content Placeholder 4"/>
          <p:cNvPicPr>
            <a:picLocks noGrp="1" noChangeAspect="1"/>
          </p:cNvPicPr>
          <p:nvPr>
            <p:ph sz="half" idx="1"/>
          </p:nvPr>
        </p:nvPicPr>
        <p:blipFill rotWithShape="1">
          <a:blip r:embed="rId2"/>
          <a:srcRect l="4065" t="19753" r="17215" b="15656"/>
          <a:stretch/>
        </p:blipFill>
        <p:spPr>
          <a:xfrm>
            <a:off x="726141" y="914399"/>
            <a:ext cx="8014447" cy="3698976"/>
          </a:xfrm>
          <a:prstGeom prst="rect">
            <a:avLst/>
          </a:prstGeom>
        </p:spPr>
      </p:pic>
      <p:pic>
        <p:nvPicPr>
          <p:cNvPr id="6" name="Content Placeholder 5"/>
          <p:cNvPicPr>
            <a:picLocks noGrp="1" noChangeAspect="1"/>
          </p:cNvPicPr>
          <p:nvPr>
            <p:ph sz="half" idx="2"/>
          </p:nvPr>
        </p:nvPicPr>
        <p:blipFill rotWithShape="1">
          <a:blip r:embed="rId3"/>
          <a:srcRect l="5450" t="16985" r="16869" b="19040"/>
          <a:stretch/>
        </p:blipFill>
        <p:spPr>
          <a:xfrm>
            <a:off x="1030941" y="4563035"/>
            <a:ext cx="7996518" cy="2178424"/>
          </a:xfrm>
          <a:prstGeom prst="rect">
            <a:avLst/>
          </a:prstGeom>
        </p:spPr>
      </p:pic>
    </p:spTree>
    <p:extLst>
      <p:ext uri="{BB962C8B-B14F-4D97-AF65-F5344CB8AC3E}">
        <p14:creationId xmlns:p14="http://schemas.microsoft.com/office/powerpoint/2010/main" val="734564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7887"/>
          </a:xfrm>
        </p:spPr>
        <p:txBody>
          <a:bodyPr>
            <a:normAutofit fontScale="90000"/>
          </a:bodyPr>
          <a:lstStyle/>
          <a:p>
            <a:r>
              <a:rPr lang="en-IN" dirty="0" smtClean="0"/>
              <a:t>Brand Image</a:t>
            </a:r>
            <a:endParaRPr lang="en-IN" dirty="0"/>
          </a:p>
        </p:txBody>
      </p:sp>
      <p:pic>
        <p:nvPicPr>
          <p:cNvPr id="5" name="Content Placeholder 4"/>
          <p:cNvPicPr>
            <a:picLocks noGrp="1" noChangeAspect="1"/>
          </p:cNvPicPr>
          <p:nvPr>
            <p:ph sz="half" idx="1"/>
          </p:nvPr>
        </p:nvPicPr>
        <p:blipFill rotWithShape="1">
          <a:blip r:embed="rId2"/>
          <a:srcRect l="6142" t="18831" r="17388" b="16578"/>
          <a:stretch/>
        </p:blipFill>
        <p:spPr>
          <a:xfrm>
            <a:off x="842681" y="1021976"/>
            <a:ext cx="6732495" cy="2949389"/>
          </a:xfrm>
          <a:prstGeom prst="rect">
            <a:avLst/>
          </a:prstGeom>
        </p:spPr>
      </p:pic>
      <p:pic>
        <p:nvPicPr>
          <p:cNvPr id="6" name="Content Placeholder 5"/>
          <p:cNvPicPr>
            <a:picLocks noGrp="1" noChangeAspect="1"/>
          </p:cNvPicPr>
          <p:nvPr>
            <p:ph sz="half" idx="2"/>
          </p:nvPr>
        </p:nvPicPr>
        <p:blipFill rotWithShape="1">
          <a:blip r:embed="rId3"/>
          <a:srcRect l="4412" t="22522" r="17733" b="20577"/>
          <a:stretch/>
        </p:blipFill>
        <p:spPr>
          <a:xfrm>
            <a:off x="950260" y="4071767"/>
            <a:ext cx="6777317" cy="2786233"/>
          </a:xfrm>
          <a:prstGeom prst="rect">
            <a:avLst/>
          </a:prstGeom>
        </p:spPr>
      </p:pic>
    </p:spTree>
    <p:extLst>
      <p:ext uri="{BB962C8B-B14F-4D97-AF65-F5344CB8AC3E}">
        <p14:creationId xmlns:p14="http://schemas.microsoft.com/office/powerpoint/2010/main" val="3695768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318" y="0"/>
            <a:ext cx="10515600" cy="878541"/>
          </a:xfrm>
        </p:spPr>
        <p:txBody>
          <a:bodyPr/>
          <a:lstStyle/>
          <a:p>
            <a:r>
              <a:rPr lang="en-IN" dirty="0" smtClean="0"/>
              <a:t>Brand Image</a:t>
            </a:r>
            <a:endParaRPr lang="en-IN" dirty="0"/>
          </a:p>
        </p:txBody>
      </p:sp>
      <p:pic>
        <p:nvPicPr>
          <p:cNvPr id="5" name="Content Placeholder 4"/>
          <p:cNvPicPr>
            <a:picLocks noGrp="1" noChangeAspect="1"/>
          </p:cNvPicPr>
          <p:nvPr>
            <p:ph sz="half" idx="1"/>
          </p:nvPr>
        </p:nvPicPr>
        <p:blipFill rotWithShape="1">
          <a:blip r:embed="rId2"/>
          <a:srcRect l="5795" t="22214" r="17733" b="21500"/>
          <a:stretch/>
        </p:blipFill>
        <p:spPr>
          <a:xfrm>
            <a:off x="555812" y="1039906"/>
            <a:ext cx="7333129" cy="2734236"/>
          </a:xfrm>
          <a:prstGeom prst="rect">
            <a:avLst/>
          </a:prstGeom>
        </p:spPr>
      </p:pic>
      <p:pic>
        <p:nvPicPr>
          <p:cNvPr id="6" name="Content Placeholder 5"/>
          <p:cNvPicPr>
            <a:picLocks noGrp="1" noChangeAspect="1"/>
          </p:cNvPicPr>
          <p:nvPr>
            <p:ph sz="half" idx="2"/>
          </p:nvPr>
        </p:nvPicPr>
        <p:blipFill rotWithShape="1">
          <a:blip r:embed="rId3"/>
          <a:srcRect l="5104" t="18215" r="17907" b="27959"/>
          <a:stretch/>
        </p:blipFill>
        <p:spPr>
          <a:xfrm>
            <a:off x="573741" y="3827928"/>
            <a:ext cx="7386918" cy="2904970"/>
          </a:xfrm>
          <a:prstGeom prst="rect">
            <a:avLst/>
          </a:prstGeom>
        </p:spPr>
      </p:pic>
    </p:spTree>
    <p:extLst>
      <p:ext uri="{BB962C8B-B14F-4D97-AF65-F5344CB8AC3E}">
        <p14:creationId xmlns:p14="http://schemas.microsoft.com/office/powerpoint/2010/main" val="1255920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918" y="1"/>
            <a:ext cx="10515600" cy="762000"/>
          </a:xfrm>
        </p:spPr>
        <p:txBody>
          <a:bodyPr/>
          <a:lstStyle/>
          <a:p>
            <a:r>
              <a:rPr lang="en-IN" dirty="0" smtClean="0"/>
              <a:t>Brand Image</a:t>
            </a:r>
            <a:endParaRPr lang="en-IN" dirty="0"/>
          </a:p>
        </p:txBody>
      </p:sp>
      <p:pic>
        <p:nvPicPr>
          <p:cNvPr id="5" name="Content Placeholder 4"/>
          <p:cNvPicPr>
            <a:picLocks noGrp="1" noChangeAspect="1"/>
          </p:cNvPicPr>
          <p:nvPr>
            <p:ph sz="half" idx="1"/>
          </p:nvPr>
        </p:nvPicPr>
        <p:blipFill rotWithShape="1">
          <a:blip r:embed="rId2"/>
          <a:srcRect l="5796" t="29595" r="17561" b="16886"/>
          <a:stretch/>
        </p:blipFill>
        <p:spPr>
          <a:xfrm>
            <a:off x="770964" y="950259"/>
            <a:ext cx="6768353" cy="2658450"/>
          </a:xfrm>
          <a:prstGeom prst="rect">
            <a:avLst/>
          </a:prstGeom>
        </p:spPr>
      </p:pic>
      <p:pic>
        <p:nvPicPr>
          <p:cNvPr id="6" name="Content Placeholder 5"/>
          <p:cNvPicPr>
            <a:picLocks noGrp="1" noChangeAspect="1"/>
          </p:cNvPicPr>
          <p:nvPr>
            <p:ph sz="half" idx="2"/>
          </p:nvPr>
        </p:nvPicPr>
        <p:blipFill rotWithShape="1">
          <a:blip r:embed="rId3"/>
          <a:srcRect l="6142" t="32057" r="17907" b="19962"/>
          <a:stretch/>
        </p:blipFill>
        <p:spPr>
          <a:xfrm>
            <a:off x="977152" y="4177552"/>
            <a:ext cx="6732495" cy="2392414"/>
          </a:xfrm>
          <a:prstGeom prst="rect">
            <a:avLst/>
          </a:prstGeom>
        </p:spPr>
      </p:pic>
    </p:spTree>
    <p:extLst>
      <p:ext uri="{BB962C8B-B14F-4D97-AF65-F5344CB8AC3E}">
        <p14:creationId xmlns:p14="http://schemas.microsoft.com/office/powerpoint/2010/main" val="1379616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185" y="492481"/>
            <a:ext cx="10515600" cy="4351338"/>
          </a:xfrm>
        </p:spPr>
        <p:txBody>
          <a:bodyPr/>
          <a:lstStyle/>
          <a:p>
            <a:pPr>
              <a:buFont typeface="Wingdings" panose="05000000000000000000" pitchFamily="2" charset="2"/>
              <a:buChar char="§"/>
            </a:pPr>
            <a:r>
              <a:rPr lang="en-US" dirty="0"/>
              <a:t>Five major factors that contributed to the success of an e-commerce store have been identified as: </a:t>
            </a:r>
            <a:endParaRPr lang="en-US" dirty="0" smtClean="0"/>
          </a:p>
          <a:p>
            <a:pPr>
              <a:buFont typeface="Wingdings" panose="05000000000000000000" pitchFamily="2" charset="2"/>
              <a:buChar char="Ø"/>
            </a:pPr>
            <a:r>
              <a:rPr lang="en-US" sz="2400" dirty="0" smtClean="0"/>
              <a:t>service quality</a:t>
            </a:r>
          </a:p>
          <a:p>
            <a:pPr>
              <a:buFont typeface="Wingdings" panose="05000000000000000000" pitchFamily="2" charset="2"/>
              <a:buChar char="Ø"/>
            </a:pPr>
            <a:r>
              <a:rPr lang="en-US" sz="2400" dirty="0" smtClean="0"/>
              <a:t> </a:t>
            </a:r>
            <a:r>
              <a:rPr lang="en-US" sz="2400" dirty="0"/>
              <a:t>system </a:t>
            </a:r>
            <a:r>
              <a:rPr lang="en-US" sz="2400" dirty="0" smtClean="0"/>
              <a:t>quality</a:t>
            </a:r>
          </a:p>
          <a:p>
            <a:pPr>
              <a:buFont typeface="Wingdings" panose="05000000000000000000" pitchFamily="2" charset="2"/>
              <a:buChar char="Ø"/>
            </a:pPr>
            <a:r>
              <a:rPr lang="en-US" sz="2400" dirty="0" smtClean="0"/>
              <a:t>information quality</a:t>
            </a:r>
          </a:p>
          <a:p>
            <a:pPr>
              <a:buFont typeface="Wingdings" panose="05000000000000000000" pitchFamily="2" charset="2"/>
              <a:buChar char="Ø"/>
            </a:pPr>
            <a:r>
              <a:rPr lang="en-US" sz="2400" dirty="0" smtClean="0"/>
              <a:t>trust </a:t>
            </a:r>
          </a:p>
          <a:p>
            <a:pPr>
              <a:buFont typeface="Wingdings" panose="05000000000000000000" pitchFamily="2" charset="2"/>
              <a:buChar char="Ø"/>
            </a:pPr>
            <a:r>
              <a:rPr lang="en-US" sz="2400" dirty="0" smtClean="0"/>
              <a:t>Net benefit</a:t>
            </a:r>
            <a:r>
              <a:rPr lang="en-US" dirty="0" smtClean="0"/>
              <a:t>.</a:t>
            </a:r>
            <a:endParaRPr lang="en-IN" dirty="0"/>
          </a:p>
        </p:txBody>
      </p:sp>
    </p:spTree>
    <p:extLst>
      <p:ext uri="{BB962C8B-B14F-4D97-AF65-F5344CB8AC3E}">
        <p14:creationId xmlns:p14="http://schemas.microsoft.com/office/powerpoint/2010/main" val="3912564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53" y="87219"/>
            <a:ext cx="10515600" cy="701675"/>
          </a:xfrm>
        </p:spPr>
        <p:txBody>
          <a:bodyPr/>
          <a:lstStyle/>
          <a:p>
            <a:r>
              <a:rPr lang="en-IN" dirty="0" smtClean="0"/>
              <a:t>Brand Image</a:t>
            </a:r>
            <a:endParaRPr lang="en-IN" dirty="0"/>
          </a:p>
        </p:txBody>
      </p:sp>
      <p:pic>
        <p:nvPicPr>
          <p:cNvPr id="5" name="Content Placeholder 4"/>
          <p:cNvPicPr>
            <a:picLocks noGrp="1" noChangeAspect="1"/>
          </p:cNvPicPr>
          <p:nvPr>
            <p:ph sz="half" idx="1"/>
          </p:nvPr>
        </p:nvPicPr>
        <p:blipFill rotWithShape="1">
          <a:blip r:embed="rId2"/>
          <a:srcRect l="4758" t="34517" r="16349" b="13810"/>
          <a:stretch/>
        </p:blipFill>
        <p:spPr>
          <a:xfrm>
            <a:off x="609599" y="959223"/>
            <a:ext cx="6705601" cy="2470485"/>
          </a:xfrm>
          <a:prstGeom prst="rect">
            <a:avLst/>
          </a:prstGeom>
        </p:spPr>
      </p:pic>
      <p:pic>
        <p:nvPicPr>
          <p:cNvPr id="6" name="Content Placeholder 5"/>
          <p:cNvPicPr>
            <a:picLocks noGrp="1" noChangeAspect="1"/>
          </p:cNvPicPr>
          <p:nvPr>
            <p:ph sz="half" idx="2"/>
          </p:nvPr>
        </p:nvPicPr>
        <p:blipFill rotWithShape="1">
          <a:blip r:embed="rId3"/>
          <a:srcRect l="5450" t="30211" r="18080" b="21192"/>
          <a:stretch/>
        </p:blipFill>
        <p:spPr>
          <a:xfrm>
            <a:off x="878540" y="4186518"/>
            <a:ext cx="6589059" cy="2355366"/>
          </a:xfrm>
          <a:prstGeom prst="rect">
            <a:avLst/>
          </a:prstGeom>
        </p:spPr>
      </p:pic>
    </p:spTree>
    <p:extLst>
      <p:ext uri="{BB962C8B-B14F-4D97-AF65-F5344CB8AC3E}">
        <p14:creationId xmlns:p14="http://schemas.microsoft.com/office/powerpoint/2010/main" val="1452304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515600" cy="618565"/>
          </a:xfrm>
        </p:spPr>
        <p:txBody>
          <a:bodyPr>
            <a:normAutofit fontScale="90000"/>
          </a:bodyPr>
          <a:lstStyle/>
          <a:p>
            <a:r>
              <a:rPr lang="en-IN" dirty="0" smtClean="0"/>
              <a:t>Brand Image</a:t>
            </a:r>
            <a:endParaRPr lang="en-IN" dirty="0"/>
          </a:p>
        </p:txBody>
      </p:sp>
      <p:pic>
        <p:nvPicPr>
          <p:cNvPr id="5" name="Content Placeholder 4"/>
          <p:cNvPicPr>
            <a:picLocks noGrp="1" noChangeAspect="1"/>
          </p:cNvPicPr>
          <p:nvPr>
            <p:ph sz="half" idx="1"/>
          </p:nvPr>
        </p:nvPicPr>
        <p:blipFill rotWithShape="1">
          <a:blip r:embed="rId2"/>
          <a:srcRect l="5623" t="40054" r="17907" b="11657"/>
          <a:stretch/>
        </p:blipFill>
        <p:spPr>
          <a:xfrm>
            <a:off x="394447" y="753034"/>
            <a:ext cx="7718612" cy="2741681"/>
          </a:xfrm>
          <a:prstGeom prst="rect">
            <a:avLst/>
          </a:prstGeom>
        </p:spPr>
      </p:pic>
      <p:pic>
        <p:nvPicPr>
          <p:cNvPr id="6" name="Content Placeholder 5"/>
          <p:cNvPicPr>
            <a:picLocks noGrp="1" noChangeAspect="1"/>
          </p:cNvPicPr>
          <p:nvPr>
            <p:ph sz="half" idx="2"/>
          </p:nvPr>
        </p:nvPicPr>
        <p:blipFill rotWithShape="1">
          <a:blip r:embed="rId3"/>
          <a:srcRect l="5623" t="36671" r="17906" b="16270"/>
          <a:stretch/>
        </p:blipFill>
        <p:spPr>
          <a:xfrm>
            <a:off x="600634" y="3998257"/>
            <a:ext cx="7682753" cy="2659416"/>
          </a:xfrm>
          <a:prstGeom prst="rect">
            <a:avLst/>
          </a:prstGeom>
        </p:spPr>
      </p:pic>
    </p:spTree>
    <p:extLst>
      <p:ext uri="{BB962C8B-B14F-4D97-AF65-F5344CB8AC3E}">
        <p14:creationId xmlns:p14="http://schemas.microsoft.com/office/powerpoint/2010/main" val="1846354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1346"/>
          </a:xfrm>
        </p:spPr>
        <p:txBody>
          <a:bodyPr>
            <a:normAutofit fontScale="90000"/>
          </a:bodyPr>
          <a:lstStyle/>
          <a:p>
            <a:r>
              <a:rPr lang="en-IN" dirty="0" smtClean="0"/>
              <a:t>Brand Image</a:t>
            </a:r>
            <a:endParaRPr lang="en-IN" dirty="0"/>
          </a:p>
        </p:txBody>
      </p:sp>
      <p:pic>
        <p:nvPicPr>
          <p:cNvPr id="5" name="Content Placeholder 4"/>
          <p:cNvPicPr>
            <a:picLocks noGrp="1" noChangeAspect="1"/>
          </p:cNvPicPr>
          <p:nvPr>
            <p:ph sz="half" idx="1"/>
          </p:nvPr>
        </p:nvPicPr>
        <p:blipFill rotWithShape="1">
          <a:blip r:embed="rId2"/>
          <a:srcRect l="5277" t="29289" r="17388" b="21499"/>
          <a:stretch/>
        </p:blipFill>
        <p:spPr>
          <a:xfrm>
            <a:off x="914400" y="1290918"/>
            <a:ext cx="6696635" cy="2397006"/>
          </a:xfrm>
          <a:prstGeom prst="rect">
            <a:avLst/>
          </a:prstGeom>
        </p:spPr>
      </p:pic>
      <p:pic>
        <p:nvPicPr>
          <p:cNvPr id="6" name="Content Placeholder 5"/>
          <p:cNvPicPr>
            <a:picLocks noGrp="1" noChangeAspect="1"/>
          </p:cNvPicPr>
          <p:nvPr>
            <p:ph sz="half" idx="2"/>
          </p:nvPr>
        </p:nvPicPr>
        <p:blipFill rotWithShape="1">
          <a:blip r:embed="rId3"/>
          <a:srcRect l="5450" t="39131" r="18253" b="8274"/>
          <a:stretch/>
        </p:blipFill>
        <p:spPr>
          <a:xfrm>
            <a:off x="1075765" y="3890682"/>
            <a:ext cx="6526306" cy="2530610"/>
          </a:xfrm>
          <a:prstGeom prst="rect">
            <a:avLst/>
          </a:prstGeom>
        </p:spPr>
      </p:pic>
    </p:spTree>
    <p:extLst>
      <p:ext uri="{BB962C8B-B14F-4D97-AF65-F5344CB8AC3E}">
        <p14:creationId xmlns:p14="http://schemas.microsoft.com/office/powerpoint/2010/main" val="1217934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083" y="0"/>
            <a:ext cx="10515600" cy="1325563"/>
          </a:xfrm>
        </p:spPr>
        <p:txBody>
          <a:bodyPr/>
          <a:lstStyle/>
          <a:p>
            <a:r>
              <a:rPr lang="en-IN" dirty="0" smtClean="0"/>
              <a:t>Conclusion</a:t>
            </a:r>
            <a:endParaRPr lang="en-IN" dirty="0"/>
          </a:p>
        </p:txBody>
      </p:sp>
      <p:sp>
        <p:nvSpPr>
          <p:cNvPr id="3" name="Content Placeholder 2"/>
          <p:cNvSpPr>
            <a:spLocks noGrp="1"/>
          </p:cNvSpPr>
          <p:nvPr>
            <p:ph sz="half" idx="1"/>
          </p:nvPr>
        </p:nvSpPr>
        <p:spPr>
          <a:xfrm>
            <a:off x="623047" y="1009837"/>
            <a:ext cx="9569824" cy="4351338"/>
          </a:xfrm>
        </p:spPr>
        <p:txBody>
          <a:bodyPr>
            <a:normAutofit fontScale="85000" lnSpcReduction="20000"/>
          </a:bodyPr>
          <a:lstStyle/>
          <a:p>
            <a:r>
              <a:rPr lang="en-IN" sz="1600" dirty="0" smtClean="0"/>
              <a:t>From all above data it is observed that Female E retail customers are higher nos. as compared to male customers.</a:t>
            </a:r>
          </a:p>
          <a:p>
            <a:r>
              <a:rPr lang="en-IN" sz="1600" dirty="0" smtClean="0"/>
              <a:t>Delhi is having large no. of customers followed by Greater Noida &amp; Noida, Bangalore.</a:t>
            </a:r>
          </a:p>
          <a:p>
            <a:r>
              <a:rPr lang="en-IN" sz="1600" dirty="0" smtClean="0"/>
              <a:t>21-30 Years age group having highest no. of female customers followed by 31-40 years.</a:t>
            </a:r>
          </a:p>
          <a:p>
            <a:r>
              <a:rPr lang="en-IN" sz="1600" dirty="0" smtClean="0"/>
              <a:t>Teen ager group less than 20 years &amp; above 51 years in both male &amp; female are having very less no. of customers.</a:t>
            </a:r>
          </a:p>
          <a:p>
            <a:r>
              <a:rPr lang="en-IN" sz="1600" dirty="0" smtClean="0"/>
              <a:t>Please are generally using mobile internet to access website from smartphones which is maximum having 5.5 inches screen &amp; using Android Operating system.</a:t>
            </a:r>
          </a:p>
          <a:p>
            <a:r>
              <a:rPr lang="en-IN" sz="1600" dirty="0" smtClean="0"/>
              <a:t>Peoples are using search engine Google chrome to reach favourite E retail store first time &amp; 32% peoples are using Application &amp; 32% people using search engine for second time visit.</a:t>
            </a:r>
          </a:p>
          <a:p>
            <a:r>
              <a:rPr lang="en-IN" sz="1600" dirty="0" smtClean="0"/>
              <a:t>Sometime around 67% peoples abandon the item in cart due o better alternative offer, Promo code is not applicable &amp; Change in price.</a:t>
            </a:r>
          </a:p>
          <a:p>
            <a:r>
              <a:rPr lang="en-IN" sz="1600" dirty="0"/>
              <a:t>Most of peoples are strongly agreed &amp; agreed in favour that the content on the website must be easy to read &amp; understand, information on similar product to the one highlighted is important for product comparison, complete product is important for purchase decision &amp; all relevant information on listed products must be stated clearly</a:t>
            </a:r>
            <a:r>
              <a:rPr lang="en-IN" sz="1600" dirty="0" smtClean="0"/>
              <a:t>.</a:t>
            </a:r>
          </a:p>
          <a:p>
            <a:r>
              <a:rPr lang="en-IN" sz="1600" dirty="0" smtClean="0"/>
              <a:t>Most of peoples are strongly agreed that E retail store must be taking care the privacy of customer details, bet benefit, resolve  customer problem, return &amp; replacement quickly, product information &amp; details must be properly mentioned on the web.</a:t>
            </a:r>
          </a:p>
          <a:p>
            <a:r>
              <a:rPr lang="en-IN" sz="1600" dirty="0" smtClean="0"/>
              <a:t> </a:t>
            </a:r>
            <a:r>
              <a:rPr lang="en-IN" sz="1600" b="1" dirty="0" smtClean="0"/>
              <a:t>Amazon &amp; Flipcart is having very good brand image </a:t>
            </a:r>
            <a:r>
              <a:rPr lang="en-IN" sz="1600" dirty="0" smtClean="0"/>
              <a:t>as compared to other E retail shop considering the verity of products, quick delivery, customer satisfaction, easy return &amp; replacement policy, payment security, customer details privacy</a:t>
            </a:r>
            <a:r>
              <a:rPr lang="en-US" sz="1600" dirty="0"/>
              <a:t> 'Complete, relevant description information of </a:t>
            </a:r>
            <a:r>
              <a:rPr lang="en-US" sz="1600" dirty="0" smtClean="0"/>
              <a:t>products, Fast </a:t>
            </a:r>
            <a:r>
              <a:rPr lang="en-US" sz="1600" dirty="0"/>
              <a:t>loading website speed of website and </a:t>
            </a:r>
            <a:r>
              <a:rPr lang="en-US" sz="1600" dirty="0" smtClean="0"/>
              <a:t>application, Reliability </a:t>
            </a:r>
            <a:r>
              <a:rPr lang="en-US" sz="1600" dirty="0"/>
              <a:t>of the website or </a:t>
            </a:r>
            <a:r>
              <a:rPr lang="en-US" sz="1600" dirty="0" smtClean="0"/>
              <a:t>application, Quickness </a:t>
            </a:r>
            <a:r>
              <a:rPr lang="en-US" sz="1600" dirty="0"/>
              <a:t>to complete </a:t>
            </a:r>
            <a:r>
              <a:rPr lang="en-US" sz="1600" dirty="0" smtClean="0"/>
              <a:t>purchase, Availability </a:t>
            </a:r>
            <a:r>
              <a:rPr lang="en-US" sz="1600" dirty="0"/>
              <a:t>of several payment </a:t>
            </a:r>
            <a:r>
              <a:rPr lang="en-US" sz="1600" dirty="0" smtClean="0"/>
              <a:t>options, Speedy </a:t>
            </a:r>
            <a:r>
              <a:rPr lang="en-US" sz="1600" dirty="0"/>
              <a:t>order </a:t>
            </a:r>
            <a:r>
              <a:rPr lang="en-US" sz="1600" dirty="0" smtClean="0"/>
              <a:t>delivery, Perceived Trustworthiness, Presence </a:t>
            </a:r>
            <a:r>
              <a:rPr lang="en-US" sz="1600" dirty="0"/>
              <a:t>of online assistance through </a:t>
            </a:r>
            <a:r>
              <a:rPr lang="en-US" sz="1600" dirty="0" smtClean="0"/>
              <a:t>multi-channel,</a:t>
            </a:r>
            <a:endParaRPr lang="en-IN" sz="1600" dirty="0" smtClean="0"/>
          </a:p>
          <a:p>
            <a:endParaRPr lang="en-IN" sz="1600" dirty="0"/>
          </a:p>
          <a:p>
            <a:endParaRPr lang="en-IN" sz="1600" dirty="0" smtClean="0"/>
          </a:p>
          <a:p>
            <a:endParaRPr lang="en-IN" sz="1600" dirty="0"/>
          </a:p>
        </p:txBody>
      </p:sp>
    </p:spTree>
    <p:extLst>
      <p:ext uri="{BB962C8B-B14F-4D97-AF65-F5344CB8AC3E}">
        <p14:creationId xmlns:p14="http://schemas.microsoft.com/office/powerpoint/2010/main" val="1053408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Steps used for EDA</a:t>
            </a:r>
            <a:endParaRPr lang="en-IN" dirty="0"/>
          </a:p>
        </p:txBody>
      </p:sp>
      <p:sp>
        <p:nvSpPr>
          <p:cNvPr id="3" name="Content Placeholder 2"/>
          <p:cNvSpPr>
            <a:spLocks noGrp="1"/>
          </p:cNvSpPr>
          <p:nvPr>
            <p:ph idx="1"/>
          </p:nvPr>
        </p:nvSpPr>
        <p:spPr>
          <a:xfrm>
            <a:off x="829235" y="1350495"/>
            <a:ext cx="10515600" cy="4351338"/>
          </a:xfrm>
        </p:spPr>
        <p:txBody>
          <a:bodyPr>
            <a:normAutofit fontScale="70000" lnSpcReduction="20000"/>
          </a:bodyPr>
          <a:lstStyle/>
          <a:p>
            <a:r>
              <a:rPr lang="en-IN" sz="2000" dirty="0" smtClean="0"/>
              <a:t>Finding the customer gender (Male/Female)</a:t>
            </a:r>
          </a:p>
          <a:p>
            <a:r>
              <a:rPr lang="en-IN" sz="2000" dirty="0" smtClean="0"/>
              <a:t>Location wise no. of customers</a:t>
            </a:r>
          </a:p>
          <a:p>
            <a:r>
              <a:rPr lang="en-IN" sz="2000" dirty="0" smtClean="0"/>
              <a:t>Age group wise customers.</a:t>
            </a:r>
          </a:p>
          <a:p>
            <a:r>
              <a:rPr lang="en-IN" sz="2000" dirty="0" smtClean="0"/>
              <a:t>Old customers</a:t>
            </a:r>
          </a:p>
          <a:p>
            <a:r>
              <a:rPr lang="en-IN" sz="2000" dirty="0" smtClean="0"/>
              <a:t>Repeat Customers</a:t>
            </a:r>
          </a:p>
          <a:p>
            <a:r>
              <a:rPr lang="en-IN" sz="2000" dirty="0" smtClean="0"/>
              <a:t>Device details</a:t>
            </a:r>
          </a:p>
          <a:p>
            <a:r>
              <a:rPr lang="en-IN" sz="2000" dirty="0" smtClean="0"/>
              <a:t>Browser details</a:t>
            </a:r>
          </a:p>
          <a:p>
            <a:r>
              <a:rPr lang="en-IN" sz="2000" dirty="0" smtClean="0"/>
              <a:t>Payment option</a:t>
            </a:r>
          </a:p>
          <a:p>
            <a:r>
              <a:rPr lang="en-IN" sz="2000" dirty="0" smtClean="0"/>
              <a:t>Product information</a:t>
            </a:r>
          </a:p>
          <a:p>
            <a:r>
              <a:rPr lang="en-IN" sz="2000" dirty="0" smtClean="0"/>
              <a:t>Service quality</a:t>
            </a:r>
          </a:p>
          <a:p>
            <a:r>
              <a:rPr lang="en-IN" sz="2000" dirty="0" smtClean="0"/>
              <a:t>System quality</a:t>
            </a:r>
          </a:p>
          <a:p>
            <a:r>
              <a:rPr lang="en-IN" sz="2000" dirty="0" smtClean="0"/>
              <a:t>Customer benefits</a:t>
            </a:r>
          </a:p>
          <a:p>
            <a:r>
              <a:rPr lang="en-IN" sz="2000" dirty="0" smtClean="0"/>
              <a:t>E retails stores performance</a:t>
            </a:r>
          </a:p>
          <a:p>
            <a:r>
              <a:rPr lang="en-IN" sz="2000" dirty="0" smtClean="0"/>
              <a:t>Which E retail store you recommend to friend</a:t>
            </a:r>
          </a:p>
          <a:p>
            <a:r>
              <a:rPr lang="en-IN" sz="2000" dirty="0" smtClean="0"/>
              <a:t>Conclusion.</a:t>
            </a:r>
          </a:p>
          <a:p>
            <a:endParaRPr lang="en-IN" sz="2000" dirty="0" smtClean="0"/>
          </a:p>
          <a:p>
            <a:endParaRPr lang="en-IN" sz="2000" dirty="0" smtClean="0"/>
          </a:p>
          <a:p>
            <a:endParaRPr lang="en-IN" sz="2000" dirty="0" smtClean="0"/>
          </a:p>
        </p:txBody>
      </p:sp>
    </p:spTree>
    <p:extLst>
      <p:ext uri="{BB962C8B-B14F-4D97-AF65-F5344CB8AC3E}">
        <p14:creationId xmlns:p14="http://schemas.microsoft.com/office/powerpoint/2010/main" val="3232728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t>Customer Details:</a:t>
            </a:r>
            <a:endParaRPr lang="en-IN" sz="2800" b="1" dirty="0"/>
          </a:p>
        </p:txBody>
      </p:sp>
      <p:sp>
        <p:nvSpPr>
          <p:cNvPr id="5" name="Content Placeholder 4"/>
          <p:cNvSpPr>
            <a:spLocks noGrp="1"/>
          </p:cNvSpPr>
          <p:nvPr>
            <p:ph idx="1"/>
          </p:nvPr>
        </p:nvSpPr>
        <p:spPr>
          <a:xfrm>
            <a:off x="767862" y="1298086"/>
            <a:ext cx="10515600" cy="5208222"/>
          </a:xfrm>
        </p:spPr>
        <p:txBody>
          <a:bodyPr>
            <a:normAutofit/>
          </a:bodyPr>
          <a:lstStyle/>
          <a:p>
            <a:r>
              <a:rPr lang="en-IN" sz="2000" dirty="0" smtClean="0"/>
              <a:t>Gender of Respondent: From below data Female customers are more:67% as compared to male customers:-32% </a:t>
            </a:r>
          </a:p>
          <a:p>
            <a:endParaRPr lang="en-IN" sz="2000" dirty="0"/>
          </a:p>
          <a:p>
            <a:endParaRPr lang="en-IN" sz="2000" dirty="0" smtClean="0"/>
          </a:p>
          <a:p>
            <a:endParaRPr lang="en-IN" sz="2000" dirty="0" smtClean="0"/>
          </a:p>
          <a:p>
            <a:endParaRPr lang="en-IN" sz="2000" dirty="0"/>
          </a:p>
          <a:p>
            <a:endParaRPr lang="en-IN" sz="2000" dirty="0" smtClean="0"/>
          </a:p>
          <a:p>
            <a:r>
              <a:rPr lang="en-IN" sz="2000" dirty="0" smtClean="0"/>
              <a:t>Age wise customers:-</a:t>
            </a:r>
            <a:r>
              <a:rPr lang="en-IN" sz="1800" dirty="0" smtClean="0"/>
              <a:t>From below chart it is observed there is more no. of </a:t>
            </a:r>
            <a:r>
              <a:rPr lang="en-IN" sz="1800" dirty="0" err="1" smtClean="0"/>
              <a:t>custoers</a:t>
            </a:r>
            <a:r>
              <a:rPr lang="en-IN" sz="1800" dirty="0" smtClean="0"/>
              <a:t> are from age group 31-40 years followed by age group 21-30 &amp; 41-50 years. Very less no. of customers are from 20 years &amp; less &amp; 51 years &amp; above.</a:t>
            </a:r>
          </a:p>
          <a:p>
            <a:endParaRPr lang="en-IN" sz="1800" dirty="0"/>
          </a:p>
          <a:p>
            <a:endParaRPr lang="en-IN" sz="2000" dirty="0"/>
          </a:p>
          <a:p>
            <a:endParaRPr lang="en-IN" sz="2000" dirty="0" smtClean="0"/>
          </a:p>
          <a:p>
            <a:endParaRPr lang="en-IN" sz="2000" dirty="0"/>
          </a:p>
          <a:p>
            <a:endParaRPr lang="en-IN" sz="2000" dirty="0" smtClean="0"/>
          </a:p>
          <a:p>
            <a:endParaRPr lang="en-IN" sz="2000" dirty="0" smtClean="0"/>
          </a:p>
          <a:p>
            <a:endParaRPr lang="en-IN" sz="2000" dirty="0"/>
          </a:p>
        </p:txBody>
      </p:sp>
      <p:sp>
        <p:nvSpPr>
          <p:cNvPr id="9" name="AutoShape 6" descr="data:image/png;base64,iVBORw0KGgoAAAANSUhEUgAAAVQAAAFiCAYAAACpsSAFAAAAOXRFWHRTb2Z0d2FyZQBNYXRwbG90bGliIHZlcnNpb24zLjUuMSwgaHR0cHM6Ly9tYXRwbG90bGliLm9yZy/YYfK9AAAACXBIWXMAAAsTAAALEwEAmpwYAAAnfUlEQVR4nO3debxUZeHH8c8z9869rIIIuOtxBdQW9zUzt9Qp91zSysyfqaVZph7LatTSKTXXFFpUXMrSzJQjqbnkhooKKIJLwqAoJIKMslzu9vz+OAe5wuVylzP3mXPm+3695nWHuTNnvnOB733O+hhrLSIi0nMZ1wFERNJChSoiEhMVqohITFSoIiIxUaGKiMREhSoiEhMVqohITFSoIiIxUaGKiMREhSoiEhMVqohITFSoIiIxUaGKiMREhSoiEhMVqohITFSoIiIxUaGKiMREhSoiEhMVqohITFSoIiIxUaGKiMREhSoiEhMVqohITFSoIiIxUaGKiMREhSoiEhMVqohITFSoIiIxUaGKiMREhSoiEhMVqohITFSoIiIxUaGKiMREhSoiEhMVqohITFSoIiIxUaGKiMREhSoiEpNa1wGkunh+UAMMBYa1+dr2/lpAfXSrA7KEv/hNdANYCnwEfLzSbfljHwLvALOKhdzi3vhcIgDGWus6g6SM5wf9ga3buW0OrMOKYuwNC4BZwNvRbVZ0ew14rVjINfdiFkk5Far0iOcHWwC7AbsCnyEszg2chuq8ZcCrwGRgyvKvxUKu5DCTJFhVFqoxpgV4pc1Dh1tri2V6ryKwk7X2g3Isvzd5fjAY2IWwPHeL7g91malMisALwOPAY8VCbprTNJIY1Vqoi6y1A3rpvYoktFA9P6gD9gYOAb4MjKJ3V9crxVyiciUs2DfdxpFKpUJd8diOwG+BAcAHwEnW2jnGmMeBScCOhDtNvglcQLh6+1dr7YXR6+8FNgb6ANdYa38fPV4kKlRjzInAWYQ7W54DzrDWtpT303aN5webAgcTlui+QH+3iSrSbOBR4J/A+GIht9RxHqkQ1VqobVf5ZwLHAP8BDrPWzjPGHAt82Vp7clSoz1lrzzfG/AA4n7BcFwBvAZ+z1s43xgyx1i4wxvQFJgJfjB4vAjsRlvFvgCOttU3GmBuAZ621t/baB18Nzw92JvwZ5AhHodJ5i4HxwN1AUCzkFjnOIw5V62FTS621n1/+B2PMdsB2wMPGGIAaYE6b598XfX0FeNVaOyd63QzCUel84CxjzBHR8zYGtooeX24/wiKeGL1HX+D9WD9VF3h+sBlwInACMMJVjhToDxwd3Ro8P3gQ+Dtwn3ZuVZ9qLdSVGcKi3H01318WfW1tc3/5n2uNMfsA+wO7W2uXRKPaPu28x1hr7QVxhe4qzw/WAY4lLNLVfVbpvj7AYdGt0fODe4ExhNtdq29VsAqpUEOvA8OMMbtbaycYY7LA1tbaVzv5+kHAh1GZjiTcA76yR4B/GmOusta+b4wZAgy01s6K5yO0z/MDAxwEnEa4bTRbzveTT9QRbkY5BnjT84M/ADcXC7nE7ZyUzlOhAtbaRmPM0cC1xphBhD+XqwmPUeyMfwGnGWNeJiznZ9t5j2nGmAuBh4wxGaAJ+B7hQeaxiw6u/xbhTjCt0ru1FeH28196fnAPMKZYyD3uNpKUQ1XulEqzaC/994FTgMFu00gHXgeuBMYWC7lG12EkHirUlPD8YE/gh8DhhDvVJBlmA1cAfygWcktch5GeUaEmnOcHuwO/JDxmVJJrHuFmpuuLhdxHjrNIN6lQE8rzg+0Ji/QQ11kkViXgeuBq7cBKHhVqwnh+sC1wMXAE1XkaaLVYBFwOXKlLECaHCjUhoqs6XQQcjy4MXk3mAL8AbioWchV1mrKsSoVa4Tw/GABcSLjDqc5xHHFnKnB2sZB7xHUQWT0VagXz/ODrhMcvbug6i1SMe4FzioXcDNdBZFUq1Ark+cFI4EZgH8dRpDItAy4DLi0Wck2uw8gKKtQK4vlBH8LV+3PR6r2s2cvAycVC7kXXQSSkQq0Qnh/sBdwCbOE4iiRLC+GJAfliIdfgOky1U6E65vlBlvAwqPPQ3nvpvteB7xQLuaddB6lmKlSHPD/YBrgd2N51FkmFVuB3wAU6dtUNFaoD0SX1zgR+zarXTRXpqTeArxULuZddB6k2WsXsZZ4fbAg8CFyDylTKY2vgWc8PTnEdpNpohNqLPD84CLgDGOI6i1SN24DTtQmgd2iE2ks8P/gJEKAyld71DWBidA0IKTONUMssunL+LYSTuIm4sgQ4o1jIjXUdJM1UqGUUXdDkXsIZVUUqwY3AmbrQSnmoUMvE84MvA38B1nadRWQl44FjioXcItdB0kbbUMvA84PzgAdQmUplOhh4KjriRGKkEWqMouNLryacaVSk0r0L5IqF3BTXQdJChRqT6BTSW4CvO44i0hWLCFf/x7sOkgZa5Y+B5wf9gPtQmUryDADu9/zgNNdB0kCF2kOeHwwBHgEOcp1FpJtqgBs9P/ix6yBJp0LtAc8PNgKeBHZznUUkBpd7fuC7DpFkKtRu8vxgc+BpYBvXWURidJnnBxe6DpFUKtRuiEamjwCbuM4iUgaXeH6Qdx0iiVSoXeT5wbqEZeo5jiJSTr/w/OBi1yGSRoXaBdEOqIcJL48mknY/8/zgUtchkkSF2kmeH6xFeB3Tz7jOItKLLojO/JNO0IH9nRBdMepBYE/XWUQcsMA3ioXcHa6DVDoV6hp4flBHeB3T/V1nEXGoCTi4WMg94jpIJdMq/5qNQWUqkgXu8fzgc66DVDIVageibUcnuc4hUiHWAsZ7frCp6yCVSqv8q+H5wWHAPeiXjsjKpgN7Fgu5D10HqTQq1HZEqzVPEV44QkRW9R9g/2Ih1+w6SCXR6Gsl0YH796EyFenIF4GC6xCVRiPUNjw/6AM8hi52ItJZXysWcne7DlEpNEL9tBtQmYp0xU2eH4x0HaJSaIQa8fzgBOB21zlEEmgasEuxkFvsOohrGqECnh9sSTi9roh03TbAn1yHqARVX6jRXFB/AQa6ziKSYMd6fnC26xCuVX2hEu6p3Ml1CJEU+I3nB9u7DuFSVW9D9fzgYMLz9I3rLCIpMRXYsVjINboO4kLVjlA9P1gfGIvKVCRO2wF51yFcqdpCJdyIPsx1CJEUOs/zg11dh3ChKgvV84OvAwe7ziGSUjXALdGJMlWl1nWA3hZNY3KV6xzl0tqwiPnjr6Xxg7cBGHrID/johftoWjA7+v5iMn36s8G3r/vU62xzI3P/fD62uQlaW+k3Yk8Gf+EEAD58/GaWzniRuuGbMfQr5wCwaOqjtDZ8zFo7HdaLn04SZCRwKfAj10F6U9UVKnAlMNx1iHJZ8Mjv6bP5jgw74ifYliZs0zKGHXb+iu8/+kcy9f1XfWFNlnWPu5RMXV9sSzNz7ziPvpvvSHboxix7dzobnHw98+6/nMZ5RWoHr8/iqf9m+Nc0h5t06AeeH/yjWMg96TpIb6mqVX7PD/Ylxdc3bV22hIZ3XmXAZw8EwNRkyfRZcY0Xay1LXnuK/qP2XuW1xhgydX3D57U2Q2sLGAMYbEsz1lpscyMmU8NHz9/DwB0PxdRU4+9j6YIM4amp9a6D9Jaq+R8Rbc8Z4zpHOTUvnEtNv7WY/8DVNL4/k/r1tmTt/U4lUxduylo2+1Vq+g8mO2TDdl9vW1uYM/Zsmj+cw8AdctRvMAKAfiP2YM4tZ9Fn089h6vvTOOcNBu95fK99Lkm0LYFzgV+6DtIbquY41Gg63Atc5yinZXPeZO5t57DeiZdTv8EIFvx7DJm6fgze+xsAzH/wd2TXXp+1djmyw+W0Nizi/X/8iiH7f5e6Yd6nvjd//LUM3CHHsrn/pWHmJLLDPQbvcVy5PpKkw1JgVLGQm+U6SLlVxSq/5wfbEv6WTLXagUOpGTi0zchyTxr/9xYQjj6XvDGBfiNXXd1fWabPAPps/BmWznjpU48vX1bt2huyeOqjDDvcp2neLJoWvBvzJ5GU6UuKdwS3VRWFClxBFWzeqBmwNrVrDaVpfrhHv2HWFLJDNwnvFyeTXWcjatca2u5rW5aUaG1YBEBr0zIaZoXPb2vhk7czaK8ToLUZbGv4oMlgm5eV6RNJihzh+cF+rkOUW+pLxvODLwMHuc7RW4bsfxofjLsC29JM7eD1WOeQswFYPP2JVXZGNX88n/n/upZ1v3YRLYsW8EFwVViUtpV+I79Avy13+eS5S96YQN16W1E7cB0A6jcYyXt/+h7Z4R51wzfvtc8niXaV5wfbFwu5FtdByiXV21A9P6gBJhOeDici7p1WLORSu3M47av830JlKlJJLvH8YC3XIcoltYUaHSaVd51DRD5lGHCW6xDlktpCBb4HbOw6hIis4oeeH6Tygu6pLNRolSLVx5yKJNgQUjpKTWWhAmcC67gOISKr9aM0jlJTV6jRttNU/vYTSZEhwPddh4hb6goV+DYpvpqUSIqc4/nBgDU/LTlSVaieH2SAc1znEJFOWYeUjVJTVajAUcAWrkOISKed4/lBX9ch4pK2Qj3PdQAR6ZKhQGouV5aaQo0uHr2T6xwi0mXfcx0gLqkpVDQ6FUmqHdMyS2oqCtXzg62AL7vOISLdloqdU6koVMJDpUQkub7m+cEw1yF6KvGFGl2i75uuc4hIj9QDp7gO0VOJL1TCVf32Z50TkSQ5LRogJVYaCvU7rgOISCw2AQ52HaInEl2o0TaXr7rOISKxSfT85IkuVOBEIOs6hIjE5tAknzmV9EI92XUAEYnVACDnOkR3JbZQPT/YFs0XJZJGiT0VNbGFChzuOoCIlMUhSb2sX5IL9TDXAUSkLPqS0P/fiSxUzw82RBdCEUmzRK72J7JQgUMB4zqEiJTNgdFkm4mS1EI93HUAESmrOmBf1yG6KnGFGv3W2sd1DhEpuwNcB+iqxBUqcAjhby8RSTcVai9I9Lm+ItJpW3l+4LkO0RVJLNS9XQcQkV6TqFFqogrV84ONAM91DhHpNSrUMvqC6wAi0qv28/wgMT2VmKARFapIdRkC7OA6RGclrVC1/VSk+uzhOkBnJaZQPT8YAmzjOoeI9LodXQforMQUKrAXOt1UpBol5rodSSrUPV0HEBEnRnp+0N91iM5IUqF+znUAEXEiA2zvOkRnJKlQdXV+keqViO2oiShUzw8GARu6ziEiziRiO2oiChWNTkWqnUaoMVKhilS3EZ4f1LsOsSYqVBFJggwJuI6HClVEkmIL1wHWJCmFuq3rACLi3OauA6xJxReq5wcDgWGuc4iIcyrUGOhwKREBFWosNnAdQEQqggo1BhqhigjAZq4DrEkSClUjVBEBGOD5QUXvT0lCoWqEKiLLDXcdoCNJKFSNUEVkubVdB+hIEgpVI1QRWU6F2kPruQ4gIhVDhdpDA10HEJGKoULtoX6uA4hIxVCh9lAf1wFEpGKoULvL84O+aKZTEVlBhdoDfV0HEJGKspbrAB2p9ELV9lMRaavWdYCOVHqhaoQqIm3VuA7QkUovVI1QRaStii7Uih4+U/n5pJfslXnllSF81Og6h7jVTO17kHMdY7UqvbCaXQcQ97Yys4u3ZS8bZUzF/3uV8vsQLnadYbUqfZVfhSqMyV71nspUIq2uA3Sk0gu1yXUAcWsH88Zrm5k5u7vOIRWjxXWAjlR6oWqbWZW7oe6aRcbo5A75hAq1B5a6DiDufCkzacp65sOdXOeQirLEdYCOVHqhVvQPT8rrquwNGpnKyj50HaAjlV6oi10HEDeOyDw5cbBZ/FnXOaTiLHQdoCMVXajFQq4VaHCdQ3qbtb/K3lTR52yLMxqh9tB81wGkd32nZvyEfmbZCNc5pCKpUHtorusA0ntqaGk+v/ZOTcwoq7PQdYCOJKFQ57gOIL3nh7V3T6gzzZ7rHFKxNELtIY1Qq0Q9jQ2n19y/pescUtEWug7QkSQUqkaoVeIXtbc+V2Na13edQyraPNcBOpKEQtUItQoMYMlHx9U89hnXOaSiNQOzXYfoSBIKVSPUKvCb7O8nZYwd4jqHVLR3yJcq+oJJSShUjVBTbgil+Qdnnt/BdQ6peDNdB1iTJBRqRQ/xpeeuy14/1RgGus4hFU+FGoPZ6BTU1NrIzHtvj8yru7nOIYmgQu2pYiFngddc55DyuDF71VvGUO86hySCCjUm01wHkPhtbd6ZuZ0p7uE6hySGCjUm010HkPiNzl4115jKnsVSKsoM1wHWJCmFqhFqyoRTm8zVtlPprLnkS/9zHWJNVKjixI11V2tqE+mKSa4DdEZSCnUGsMx1CInHvpmXpqxrFmpqE+mKl1wH6IxEFGqxkGsB3nCdQ+KhqU2kG1SoMXvRdQDpuaMyT0wcZJZoahPpKhVqzJ5yHUB6ytpLNLWJdN0C8qWi6xCdkaRCfdp1AOmZ/6t5YEI/06ipTaSrErFDChJUqMVC7jXgA9c5pHtqaGk+t/bODV3nkERKxOo+JKhQI8+4DiDd86PauybUmZZNXeeQRHrCdYDOSlqharU/geppbDitZpymNpHuaAb+4zpEZ6lQpezytWM1tYl010TypY9dh+ispBXqC+gA/0QZwJKPjq15XFObSHf923WArkhUoRYLuWXAs65zSOddnh2jqU2kJx5xHaArElWokXGuA0jnrEPpg4MyE3d0nUMSawkwwXWIrkhiod7nOoB0znXZ6141hgGuc0hiPUW+1Og6RFckrlCLhdwb6Lz+irexef/d3TPTdHk+6YlEbT+FBBZq5H7XAaRjN2avnqGpTaSHErc2mtRCTdwPupqMMG/P3FZTm0jPvEK+9LrrEF2V1EJ9GljgOoS0T1ObSAzuch2gOxJZqNH1Uce7ziGr2sm8Pt0z/9O2U+kpFWovu9d1AFnVDXXXLNbUJtJDU8mXEjl1fJILdRyw0HUIWWG/zIuTh2tqE+m5RI5OIcGFWizkGoA7XeeQFX6bvVHbTSUOKlRHbnEdQEJH1/zn+UFmic7Zl556lXxpuusQ3ZXoQi0Wcs8Bif3hp4e1l9TePNh1CkmFm1wH6IlEF2pkrOsA1e7UmuCZvqZxa9c5JPEaSPj/5zQU6m1Ai+sQ1aqW5qZza/+6kesckgp3ky/Ndx2iJxJfqMVC7j3gYdc5qtU5tXc9m9XUJhKP0a4D9FTiCzXyJ9cBqlEfli09tWbcVq5zSCq8Qr6U+Bk50lKo9wKzXIeoNuHUJnY91zkkFca4DhCHVBRqsZBrBq5xnaOaDGRx6Ziaxz/nOoekwmLCfSGJl4pCjfwBnTnVa67IjpmUMaztOoekwp/Jlz5yHSIOqSnUYiG3CPi96xzVYCgL5x2YeUGnmEocWoDLXYeIS2oKNXIN0OQ6RNpdl71umqY2kZj8jXzpTdch4pKqQo0OofqL6xxptrF5/93dMtN1eT6JgwUudR0iTqkq1MgVrgOk2ejsVTM1tYnE5D7ypamuQ8QpdYVaLOReAR5wnSONRplZb21jZu3uOoekxi9dB4hb6go18lPC1QmJ0ejsVfM0tYnE5CHypRdch4hbKgu1WMhNRttSY7WzeW36Jub9XV3nkNT4lesA5ZDKQo38DO3xj83v6q5ZoqlNJCaPkC894TpEOaS2UIuF3AxScjqbawdkXpg83JR2dJ1DUsEC57oOUS61rgOU2SXASaBjJnviyuyNaf938omGZsveNy9mWQs0t8LRo2q56Et9OPehBu5/o5m6GthiSIabD+vL4D6fHrC//kELx9699JM/z/iwlYu/VM/Zu9Vz/sMNjP9vM59fr4Zbj+gLwG1TGlmw1PKD3arqoInbyZcmuQ5RLqkdoQIUC7n3gd+6zpFkx9Q89vxaZul2rnP0lvoaePRb/Zly2gAmf7c//3qrmWdnN3PAFrVMPaM/L58+gK2HZLjsyWWrvHbE0BomnzaAyacN4MVT+9MvazhiZJZSg+WZ2S28fPoAWqzllf+1sLTJcsuUJs7Yuc7Bp3SmAbjQdYhySnWhRq4A5rkOkUSG1taLasdW1fn6xhgG1IUjz6ZWaGoBAxy4RS21mfDx3TaqYfbHrR0u55GZLWwxJMOmgzNkDDS2WKy1LG2CbA1c/kwjZ+1SR7amqjZLX0m+9LbrEOWU+kItFnIfE+6gki46tSaY0Nc0Vt31TltaLZ8fvYjhl3/MAZvXsutGn97icdPkJg7esuOtIHdObeL47bIADKw3HDUqy/ZjFrPZ4AyD6g0T32vhsJHZsn2GCvQucJnrEOVmrE3/4ZqeH2SACcAurrMkRS3NTdPrvz0na1o2cZ3FlYUNliP+uoTrDu7DdsPDw29/9cQyXpjTwj3H9MWY9keXjS2WDa5cxKtn9GfdAauOWU65bynf27mOF+e08NBbzXx23Rou3Dv121FPJF+6w3WIckv9CBWgWMi1AqcDHa+nySfOrf3rhGouU4DBfQz7bFrLv/7bDMDYyY2Me7OZO45cfZkCjH+zmR3Wz7RbppPmhNOfbb1OhlunNPG3r/Vj6vstvDk/1dOiPV0NZQpVUqgAxULuJeAG1zmSoA/Llp5S88AI1zlcmLe4lYUN4Vrb0ibLv2c2M3John/9t5lfP93Ifcf1pV+24+2ef2mzur+ynz22jIu/VE9TK7REK4cZA0vSe8T0MuAU1yF6S9UUauSnhNtypAMX1d7yXI2x67rO4cKcRZYvjV3MZ29cxM5/WMwBm9fyla2zfP+BpXzcaDngtiV8fvQiThsXHh713setHHLHkk9ev6TJ8vCMFo4ctWqh3vtaEztvUMMGAzMM7mPYfaMaPnPjIoyBz62X2jN6LyJfes11iN5SFdtQ2/L84FDgn65zVKqBLC5Nqf+/Vl2NX2LwErAr+VKz6yC9pdpGqBQLufuAu13nqFRXZkdrahOJQxNwcjWVKVRhoUbOBD5wHaLSDGXhvAMyL+7sOoekwq/Jl6a4DtHbqrJQi4XcXOA7rnNUmuvrrptmDP1d55DEm0Z42nfVqcpChU9W/bXXP7KJ+d/sXc10XTxaeqqZcFW/0XUQF6q2UCPnAK+6DlEJRmevKhpDVZ1YLmXxU/Kl51yHcKWqC7VYyDUAxxFetKFqjTKz3hpl3tboVHrqAVI0JXR3VHWhAhQLuamk+PqMnaGpTSQGs4Fvki9V13GYK6n6QgUoFnLXA+Nc53BhFzN92qaZ9zUttPREM3Ac+dJ810FcU6Gu8G3gHdchetvv6q5duuZniXToZ+RLT7sOUQlUqJFiIfcBcCiw2HWW3nJgZuKkYZraRHpmPPBr1yEqhQq1jWi21G9RJVNQX5kdrb360hNvoe2mn6JCXUmxkPs7cJHrHOV2bM2jzw80S7d1nUMSayGQI1/SGYdtqFDbdzFwl+sQ5VKNU5tIrJqAI8mXXncdpNKoUNtRLOQs4WypqZyd8bs14yb0MU1VN7WJxOY08qXHXIeoRFV3+b6u8PxgY2AikJprg2pqE+mhAvnSBa5DVCqNUDtQLOTeAQ4BPnKdJS7n1d5Z9VObSLfdDfzEdYhKphFqJ3h+8AXgQaCv6yw90ZdlS6bWn7yoxtjhrrNI4kwA9iNf0nHLHdAItROKhdyTwJFAoq+gc1Htzc+rTKUbXgQOVpmumUaoXeD5wdHAnZC8897XYlFpcv2pNmMY7DqLJMoUYF/ypQWugySBRqhdUCzk7iacwTFxv4WiqU0Gu84hiTINOEBl2nkq1C4qFnK3AGc7jtElw/lw3v6ZlzS1iXTFG4TbTOe5DpIkKtRuKBZy1wLnuc7RWdfXXTtdU5tIF8wgXM2f6zpI0qhQu6lYyF0OnAq0us7SkU3N3Nk7m9d1eT7prJmEZfqu6yBJpELtgWIh9wfgeCp47//o7NWa2kQ6awqwB/nSLNdBkkqF2kPFQu5vhJf9W+I6y8q2McW3Rpq393CdQxLhcWBvreb3jAo1BsVC7kHgAOBD11naiqY20d+xrMndwEHkS6k5I9AV/WeLSbGQewb4IlARv+F3NdOmbZKZp22nsiY3AMeSLy1zHSQNdGB/zDw/2Az4J/AZlzleqD/tpaHmox1cZpCK93PypUtch0gTjVBjVizkZgJ7APe4yvDlzPOTVKbSgQbgJJVp/FSoZVAs5BYBRwN5HJxVdUV2jPbqy+q8DexFvjTWdZA00ip/mXl+cARwKzCgN97v+JpHnrss+6dde+O9JHEeA47RtCXloxFqmRULuX8AuxOefVJWhtbWX9Teuk6530cS6beE5+WrTMtIhdoLioXcVGBnwmuqls3pNfdP6GOatizne0jiLAG+Tr50DvlSi+swaadV/l7k+YEhvLDKZUB9nMuOpjaZmzUtG8e5XEm06cBx5Esvuw5SLVSoDnh+8FngDmC7uJZ5Ye3tT5xS+8DecS1PEs0C1wHnky81uA5TTVSojnh+0Af4DXBmT5elqU2kjXcJD4n6t+sg1UiF6pjnBwcDN9ODmVWvzN74n6NqnvxifKkkoe4EziBfqqhToKuJCrUCeH4wDBhNOG9Vl0RTm5AxDIo/mSTEQsIi/YvrINVOhVpBPD/4CuG2L6+zr/lj9vLH96+ZtE+5MknF+wdwpq5fWhlUqBXG84N+wIXAj4FsR89dlwXvP1v//QHG0K9XwkklmQV8n3xpnOsgsoIKtUJ5frAN4ZWAVrtt9K66/BM7Z97Qnv3q0kh4kP4l5EsVdw3eaqdCrXCeH3wTuAIY9qnHzZx3Hqs7Zz1jOh7FSqoEwNnkS/91HUTap0JNAM8PBgMXAGcBfQD+VXf+UyMz7+zlMpf0mmnAeeRLgesg0jEVaoJ4frARcPF2ZuYe99f9dCtdjT/13iK8YtmfyZcqejJICalQE2jmz0eM2iwz9xLCw6yM6zwSu9nAJcBN5EvNrsNI56lQkyw/6PPAxcBXHSeReLxPeJ2HGzUlSTKpUNMgP2h74EfAsazhUCupSLMJjz/+HfnSYtdhpPtUqGmSH7Qh4bUBvgsMdhtGOuF54Crg7jhX7Y0xFrjdWvuN6M+1wBzgOWvtVzp43T7Ajzt6jnSs1nUAiVF4toxPftAlwMmElwrc3GkmWVkL4XxjV5MvPVOm91gMbGeM6WutXUo4xbnOpOoF2kucRvnSYvKl64CtgKOAhwDtJXZrAXAlsAX50jFlLNPlxgO56P7xwCfn+RtjdjHGPGOMmRR9HbHyi40x/Y0xNxljJkbPO6zMeVNBq/zVItwccCLwLWCU4zTVopHwYPzbgIB8qbE33tQYs4hw5t2fE/6dP0u4tvJja+1XjDFrAUustc3GmP2B0621R7Vd5TfGXApMs9bebowZTLh5YntrrbbxdkCr/NUi3Bzwa+DX5AftDJwEHAcMcRkrpZ4lnJjxr+RLC1wEsNa+bIzxCEenD6z07UHAWGPMVoQXo25vR+aBwKHGmB9Hf+4DbEI4C4Cshgq1GuVLE4GJ5Af9kPCQqyOAQ4C1neZKtleBvwO3ky+96TpM5D7C05b3AdpO3ngJ8Ji19oiodB9v57UGOMpa+3qZM6aKCrWahaugfwf+Tn5QDbAnYcF+FVhlu5p8SgPhtMwB4ep80W2cdt0ElKy1r0Sr88sNYsVOqpNW89oHgTONMWdaa60xZntr7aSyJU0JbUOV9uUHbUVYrF8h3B4X66SCCTWb5QUKj1Tq1Z6MMYustQNWemwfVmwf3R0YC8wDHgW+Ya31VnpOX+Bqwr97AxR1ONWaqVBlzfKD6oEdgb0IR7F7AEOdZiq/VsKLkjzzya1yVuWlQqlQpXvyg0awomC3B0YSXQkroRYAL7KiQJ8jXyq5jSRJo0KVeOQHZQhPItgW2KbNbRTQ12GytizwDuGe6unAa5/cz5fmuQwm6aBClfIKi3aD6Lb+ar6uC/QnLN7uXIugFfgY+B/hKZZz27nNAf6rc+WlnFSoUlnCow36trn1Y8UItwlojr4uA5YAS8iXGhwkFVmFClVEJCY6l19EJCYqVBGRmKhQRURiokIVEYmJClVEJCYqVBGRmKhQRURiokIVEYmJClVEJCYqVBGRmKhQRURiokIVEYmJClVEJCYqVBGRmKhQRURiokIVEYmJClVEJCYqVBGRmKhQRURiokIVEYmJClVEJCYqVBGRmKhQRURiokIVEYmJClVEJCYqVBGRmKhQRURiokIVEYmJClVEJCYqVBGRmKhQRURiokIVEYmJClVEJCYqVBGRmKhQRURiokJNIWPMusaYPxtjZhhjXjTGTDDGHBHTsvcxxoyLY1ntLPssY8x0Y8wd5Vh+3IwxRWPM0G6+9nBjzDZxZxK3VKgpY4wxwL3AE9baza21OwLHARs5ylPbhaefARxirT0hpuVVssMBFWrKqFDTZ1+g0Vo7evkD1tpZ1trrAIwxNcaYy40xE40xLxtjvhs9vo8x5nFjzN3GmNeMMXdE5Ywx5qDosaeAI5cv1xjT3xhzU7SsScaYw6LHTzLG3GWMuR94aOWAxpgfGWOmRrezo8dGA5sD9xljfrjS8z+1vA7ed1tjzPPGmMnRZ9vKGONF2cdGj91tjOkXPX+/6PWvRMurjx4vGmMuMsa8FH1vZPT4OsaYh6LXjAFMm4wntnnvMcaYmujxRcaYXxljphhjno3WHvYADgUuj56/Rff/uqWiWGt1S9ENOAu4qoPvnwpcGN2vB14ANgP2AUqEI9kMMAHYC+gDvANsRVggfwPGRa+/FDgxuj8YeAPoD5wEzAaGtPP+OwKvRM8bALwKbB99rwgMbec1n1peB+97HXBC9Hgd0BfwAAvsGT1+E/DjNp9r6+jxW4Gz2+Q4M7p/BvDH6P61wM+j+7louUOBUcD9QDb63g3AN6P7FvhqdP83bX72twBHu/73olu8N41QU84Y87todDQxeuhA4JvGmMnAc8A6hGUJ8Ly1dra1thWYTFhGI4GZ1to3bdgEt7dZ/IGAHy3rccKS2iT63sPW2gXtRNoL+Ie1drG1dhFwD/CFTnyUtstb3ftOAH5ijDkf2NRauzR6/jvW2qej+7dHGUZEn+uN6PGxwN5t3u+e6OuL0c+B6Pu3A1hrA+DD6PH9CH9RTIwy7Uc42gZoBMa1syxJobRsj5IVXgWOWv4Ha+33oh0nL0QPGcLR14NtX2SM2QdY1uahFlb8+7CreS8DHGWtfX2lZe0KLO7gNd3Rdnntvi8w3RjzHOHo8UFjzCnADFbNbzuRY/nPou3PYflrV2aAsdbaC9r5XlP0i6i9ZUnKaISaPo8CfYwxp7d5rF+b+w8CpxtjsgDGmK2NMf07WN5rwGZttvMdv9KyzmyzrXX7TuR7AjjcGNMvet8jgCc78bq22n1fY8zmwAxr7bXAfcBno+dvYozZvU3+p6LP5Rljtowe/wbwn05kPyF6r4OBtaPHHwGONsYMj743xBiz6RqW9TEwcE0fVJJFhZoy0WjocOCLxpiZxpjnCVdnz4+e8kdgGvCSMWYqMIYORk3W2gbC7a5BtFNqVptvXwJkgZejZV3SiXwvEW4/fJ5wk8MfrbWTuvIZO3jfY4Gp0Wr3SMLtogDTgW8ZY14GhgA3Rp/r28BdxphXgFZgNB27CNjbGPMS4WaHt6PPNA24kHCH2cvAw8D6a1jWncC50Q4u7ZRKCbNibUQkfYwxHuFOtO1cZ5H00whVRCQmGqGKiMREI1QRkZioUEVEYqJCFRGJiQpVRCQmKlQRkZioUEVEYvL/R5TMxFJXy4IAAAAASUVORK5CYII="/>
          <p:cNvSpPr>
            <a:spLocks noChangeAspect="1" noChangeArrowheads="1"/>
          </p:cNvSpPr>
          <p:nvPr/>
        </p:nvSpPr>
        <p:spPr bwMode="auto">
          <a:xfrm>
            <a:off x="155574" y="-144463"/>
            <a:ext cx="3449271" cy="11555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rotWithShape="1">
          <a:blip r:embed="rId2"/>
          <a:srcRect l="21427" t="39487" r="59727" b="21282"/>
          <a:stretch/>
        </p:blipFill>
        <p:spPr>
          <a:xfrm>
            <a:off x="3261945" y="1670538"/>
            <a:ext cx="2400300" cy="2277208"/>
          </a:xfrm>
          <a:prstGeom prst="rect">
            <a:avLst/>
          </a:prstGeom>
        </p:spPr>
      </p:pic>
      <p:pic>
        <p:nvPicPr>
          <p:cNvPr id="12" name="Picture 11"/>
          <p:cNvPicPr>
            <a:picLocks noChangeAspect="1"/>
          </p:cNvPicPr>
          <p:nvPr/>
        </p:nvPicPr>
        <p:blipFill rotWithShape="1">
          <a:blip r:embed="rId3"/>
          <a:srcRect l="20176" t="28461" r="50305" b="31710"/>
          <a:stretch/>
        </p:blipFill>
        <p:spPr>
          <a:xfrm>
            <a:off x="2910254" y="4519246"/>
            <a:ext cx="3086100" cy="2101363"/>
          </a:xfrm>
          <a:prstGeom prst="rect">
            <a:avLst/>
          </a:prstGeom>
        </p:spPr>
      </p:pic>
    </p:spTree>
    <p:extLst>
      <p:ext uri="{BB962C8B-B14F-4D97-AF65-F5344CB8AC3E}">
        <p14:creationId xmlns:p14="http://schemas.microsoft.com/office/powerpoint/2010/main" val="1935149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Finding the location wise customers</a:t>
            </a:r>
            <a:endParaRPr lang="en-IN" dirty="0"/>
          </a:p>
        </p:txBody>
      </p:sp>
      <p:sp>
        <p:nvSpPr>
          <p:cNvPr id="3" name="Content Placeholder 2"/>
          <p:cNvSpPr>
            <a:spLocks noGrp="1"/>
          </p:cNvSpPr>
          <p:nvPr>
            <p:ph idx="1"/>
          </p:nvPr>
        </p:nvSpPr>
        <p:spPr/>
        <p:txBody>
          <a:bodyPr>
            <a:normAutofit/>
          </a:bodyPr>
          <a:lstStyle/>
          <a:p>
            <a:r>
              <a:rPr lang="en-IN" sz="2000" dirty="0" smtClean="0"/>
              <a:t>It is observed that highest no. of customers are from </a:t>
            </a:r>
            <a:r>
              <a:rPr lang="en-IN" sz="2000" dirty="0"/>
              <a:t>D</a:t>
            </a:r>
            <a:r>
              <a:rPr lang="en-IN" sz="2000" dirty="0" smtClean="0"/>
              <a:t>elhi region: 21%, Followed by Greater Noida: 16% &amp; Noida:14%, Bangalore:13%.</a:t>
            </a:r>
          </a:p>
          <a:p>
            <a:r>
              <a:rPr lang="en-IN" sz="2000" dirty="0" smtClean="0"/>
              <a:t>Very less customers are from </a:t>
            </a:r>
            <a:r>
              <a:rPr lang="en-IN" sz="2000" dirty="0" err="1" smtClean="0"/>
              <a:t>Bulandshahr</a:t>
            </a:r>
            <a:r>
              <a:rPr lang="en-IN" sz="2000" dirty="0" smtClean="0"/>
              <a:t>, Moradabad, </a:t>
            </a:r>
            <a:r>
              <a:rPr lang="en-IN" sz="2000" dirty="0" err="1" smtClean="0"/>
              <a:t>Merut</a:t>
            </a:r>
            <a:r>
              <a:rPr lang="en-IN" sz="2000" dirty="0"/>
              <a:t> </a:t>
            </a:r>
            <a:r>
              <a:rPr lang="en-IN" sz="2000" dirty="0" smtClean="0"/>
              <a:t>&amp; Gurgaon. It is observed that there is very less awareness about E retail store or people are reliable on local market than E stores.</a:t>
            </a:r>
          </a:p>
          <a:p>
            <a:endParaRPr lang="en-IN" sz="2000" dirty="0"/>
          </a:p>
          <a:p>
            <a:endParaRPr lang="en-IN" sz="2000" dirty="0" smtClean="0"/>
          </a:p>
          <a:p>
            <a:endParaRPr lang="en-IN" sz="2000" dirty="0"/>
          </a:p>
        </p:txBody>
      </p:sp>
      <p:pic>
        <p:nvPicPr>
          <p:cNvPr id="4" name="Picture 3"/>
          <p:cNvPicPr>
            <a:picLocks noChangeAspect="1"/>
          </p:cNvPicPr>
          <p:nvPr/>
        </p:nvPicPr>
        <p:blipFill rotWithShape="1">
          <a:blip r:embed="rId2"/>
          <a:srcRect l="19263" t="38639" r="54103" b="19699"/>
          <a:stretch/>
        </p:blipFill>
        <p:spPr>
          <a:xfrm>
            <a:off x="2226673" y="3264494"/>
            <a:ext cx="3875025" cy="3247401"/>
          </a:xfrm>
          <a:prstGeom prst="rect">
            <a:avLst/>
          </a:prstGeom>
        </p:spPr>
      </p:pic>
    </p:spTree>
    <p:extLst>
      <p:ext uri="{BB962C8B-B14F-4D97-AF65-F5344CB8AC3E}">
        <p14:creationId xmlns:p14="http://schemas.microsoft.com/office/powerpoint/2010/main" val="267701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856" y="230735"/>
            <a:ext cx="9144000" cy="946225"/>
          </a:xfrm>
        </p:spPr>
        <p:txBody>
          <a:bodyPr/>
          <a:lstStyle/>
          <a:p>
            <a:pPr algn="l"/>
            <a:r>
              <a:rPr lang="en-IN" sz="2800" b="1" dirty="0" smtClean="0"/>
              <a:t>Regular</a:t>
            </a:r>
            <a:r>
              <a:rPr lang="en-IN" b="1" dirty="0" smtClean="0"/>
              <a:t> </a:t>
            </a:r>
            <a:r>
              <a:rPr lang="en-IN" sz="2800" b="1" dirty="0" smtClean="0"/>
              <a:t>Customers</a:t>
            </a:r>
            <a:endParaRPr lang="en-IN" sz="2800" b="1" dirty="0"/>
          </a:p>
        </p:txBody>
      </p:sp>
      <p:sp>
        <p:nvSpPr>
          <p:cNvPr id="6" name="Subtitle 5"/>
          <p:cNvSpPr>
            <a:spLocks noGrp="1"/>
          </p:cNvSpPr>
          <p:nvPr>
            <p:ph type="subTitle" idx="1"/>
          </p:nvPr>
        </p:nvSpPr>
        <p:spPr>
          <a:xfrm>
            <a:off x="276314" y="1405768"/>
            <a:ext cx="9144000" cy="2243285"/>
          </a:xfrm>
        </p:spPr>
        <p:txBody>
          <a:bodyPr>
            <a:normAutofit lnSpcReduction="10000"/>
          </a:bodyPr>
          <a:lstStyle/>
          <a:p>
            <a:pPr marL="342900" indent="-342900" algn="l">
              <a:buFont typeface="Arial" panose="020B0604020202020204" pitchFamily="34" charset="0"/>
              <a:buChar char="•"/>
            </a:pPr>
            <a:r>
              <a:rPr lang="en-IN" sz="2000" dirty="0" smtClean="0"/>
              <a:t>From 4 years &amp; above majority no. of customers (Around 36%)are buying products from E retails.</a:t>
            </a:r>
          </a:p>
          <a:p>
            <a:pPr marL="342900" indent="-342900" algn="l">
              <a:buFont typeface="Arial" panose="020B0604020202020204" pitchFamily="34" charset="0"/>
              <a:buChar char="•"/>
            </a:pPr>
            <a:r>
              <a:rPr lang="en-IN" sz="2000" dirty="0" smtClean="0"/>
              <a:t>from 2-3 years :24% peoples are buying products online.</a:t>
            </a:r>
          </a:p>
          <a:p>
            <a:pPr marL="342900" indent="-342900" algn="l">
              <a:buFont typeface="Arial" panose="020B0604020202020204" pitchFamily="34" charset="0"/>
              <a:buChar char="•"/>
            </a:pPr>
            <a:r>
              <a:rPr lang="en-IN" sz="2000" dirty="0" smtClean="0"/>
              <a:t>From 3-4 years :17% peoples are buying products from E retail.</a:t>
            </a:r>
          </a:p>
          <a:p>
            <a:pPr marL="342900" indent="-342900" algn="l">
              <a:buFont typeface="Arial" panose="020B0604020202020204" pitchFamily="34" charset="0"/>
              <a:buChar char="•"/>
            </a:pPr>
            <a:r>
              <a:rPr lang="en-IN" sz="2000" dirty="0" smtClean="0"/>
              <a:t>People who are purchasing less than one year is only 16%.</a:t>
            </a:r>
          </a:p>
          <a:p>
            <a:pPr marL="342900" indent="-342900" algn="l">
              <a:buFont typeface="Arial" panose="020B0604020202020204" pitchFamily="34" charset="0"/>
              <a:buChar char="•"/>
            </a:pPr>
            <a:r>
              <a:rPr lang="en-IN" sz="2000" dirty="0" smtClean="0"/>
              <a:t>Peoples purchasing from 1-2 years are only :5.9% </a:t>
            </a:r>
          </a:p>
          <a:p>
            <a:pPr marL="342900" indent="-342900" algn="l">
              <a:buFont typeface="Arial" panose="020B0604020202020204" pitchFamily="34" charset="0"/>
              <a:buChar char="•"/>
            </a:pPr>
            <a:endParaRPr lang="en-IN" sz="2000" dirty="0"/>
          </a:p>
        </p:txBody>
      </p:sp>
      <p:pic>
        <p:nvPicPr>
          <p:cNvPr id="4" name="Content Placeholder 3"/>
          <p:cNvPicPr>
            <a:picLocks noGrp="1" noChangeAspect="1"/>
          </p:cNvPicPr>
          <p:nvPr>
            <p:ph idx="4294967295"/>
          </p:nvPr>
        </p:nvPicPr>
        <p:blipFill rotWithShape="1">
          <a:blip r:embed="rId2"/>
          <a:srcRect l="19357" t="25228" r="53044" b="34173"/>
          <a:stretch/>
        </p:blipFill>
        <p:spPr>
          <a:xfrm>
            <a:off x="7876924" y="1706770"/>
            <a:ext cx="3887787" cy="3217863"/>
          </a:xfrm>
          <a:prstGeom prst="rect">
            <a:avLst/>
          </a:prstGeom>
        </p:spPr>
      </p:pic>
      <p:sp>
        <p:nvSpPr>
          <p:cNvPr id="5" name="Title 1"/>
          <p:cNvSpPr txBox="1">
            <a:spLocks/>
          </p:cNvSpPr>
          <p:nvPr/>
        </p:nvSpPr>
        <p:spPr>
          <a:xfrm>
            <a:off x="691497" y="1457562"/>
            <a:ext cx="10515600" cy="4840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p>
        </p:txBody>
      </p:sp>
    </p:spTree>
    <p:extLst>
      <p:ext uri="{BB962C8B-B14F-4D97-AF65-F5344CB8AC3E}">
        <p14:creationId xmlns:p14="http://schemas.microsoft.com/office/powerpoint/2010/main" val="2165255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sz="2400" dirty="0" smtClean="0"/>
              <a:t>Repeat Customers in past one year</a:t>
            </a:r>
            <a:endParaRPr lang="en-IN" sz="2400" dirty="0"/>
          </a:p>
        </p:txBody>
      </p:sp>
      <p:sp>
        <p:nvSpPr>
          <p:cNvPr id="3" name="Content Placeholder 2"/>
          <p:cNvSpPr>
            <a:spLocks noGrp="1"/>
          </p:cNvSpPr>
          <p:nvPr>
            <p:ph sz="half" idx="1"/>
          </p:nvPr>
        </p:nvSpPr>
        <p:spPr/>
        <p:txBody>
          <a:bodyPr/>
          <a:lstStyle/>
          <a:p>
            <a:endParaRPr lang="en-IN" dirty="0" smtClean="0"/>
          </a:p>
          <a:p>
            <a:endParaRPr lang="en-IN" dirty="0"/>
          </a:p>
          <a:p>
            <a:endParaRPr lang="en-IN" dirty="0" smtClean="0"/>
          </a:p>
          <a:p>
            <a:endParaRPr lang="en-IN" dirty="0"/>
          </a:p>
        </p:txBody>
      </p:sp>
      <p:sp>
        <p:nvSpPr>
          <p:cNvPr id="6" name="Content Placeholder 5"/>
          <p:cNvSpPr>
            <a:spLocks noGrp="1"/>
          </p:cNvSpPr>
          <p:nvPr>
            <p:ph sz="half" idx="2"/>
          </p:nvPr>
        </p:nvSpPr>
        <p:spPr>
          <a:xfrm>
            <a:off x="925082" y="1928175"/>
            <a:ext cx="7022507" cy="4549538"/>
          </a:xfrm>
        </p:spPr>
        <p:txBody>
          <a:bodyPr>
            <a:normAutofit/>
          </a:bodyPr>
          <a:lstStyle/>
          <a:p>
            <a:r>
              <a:rPr lang="en-IN" sz="2000" dirty="0" smtClean="0"/>
              <a:t>Less than 10 times majority of peoples are shopped from E retail store.(Around :42%)</a:t>
            </a:r>
          </a:p>
          <a:p>
            <a:r>
              <a:rPr lang="en-IN" sz="2000" dirty="0" smtClean="0"/>
              <a:t>23% peoples shopped 31-40 times from E retail.</a:t>
            </a:r>
          </a:p>
          <a:p>
            <a:r>
              <a:rPr lang="en-IN" sz="2000" dirty="0" smtClean="0"/>
              <a:t>17% peoples are shopped 41 times &amp; above.</a:t>
            </a:r>
          </a:p>
          <a:p>
            <a:r>
              <a:rPr lang="en-IN" sz="2000" dirty="0"/>
              <a:t>10% peoples are shopped </a:t>
            </a:r>
            <a:r>
              <a:rPr lang="en-IN" sz="2000" dirty="0" smtClean="0"/>
              <a:t>11 -20 times online.</a:t>
            </a:r>
          </a:p>
          <a:p>
            <a:r>
              <a:rPr lang="en-IN" sz="2000" dirty="0" smtClean="0"/>
              <a:t>3.7% peoples are shopped 21-30 times.</a:t>
            </a:r>
          </a:p>
          <a:p>
            <a:r>
              <a:rPr lang="en-IN" sz="2000" dirty="0" smtClean="0"/>
              <a:t>Very less people who shopped online 42 times &amp; above(Around :2.2%)</a:t>
            </a:r>
          </a:p>
          <a:p>
            <a:endParaRPr lang="en-IN" sz="2000" dirty="0"/>
          </a:p>
          <a:p>
            <a:r>
              <a:rPr lang="en-IN" sz="2000" dirty="0" smtClean="0"/>
              <a:t>It is observed that people who shopped less than 10 times in year are having highest.</a:t>
            </a:r>
          </a:p>
          <a:p>
            <a:endParaRPr lang="en-IN" sz="2000" dirty="0" smtClean="0"/>
          </a:p>
          <a:p>
            <a:endParaRPr lang="en-IN" sz="2000" dirty="0"/>
          </a:p>
        </p:txBody>
      </p:sp>
      <p:pic>
        <p:nvPicPr>
          <p:cNvPr id="4" name="Picture 3"/>
          <p:cNvPicPr>
            <a:picLocks noChangeAspect="1"/>
          </p:cNvPicPr>
          <p:nvPr/>
        </p:nvPicPr>
        <p:blipFill rotWithShape="1">
          <a:blip r:embed="rId2"/>
          <a:srcRect l="19455" t="31692" r="49949" b="25407"/>
          <a:stretch/>
        </p:blipFill>
        <p:spPr>
          <a:xfrm>
            <a:off x="8104535" y="2076628"/>
            <a:ext cx="3637385" cy="3093578"/>
          </a:xfrm>
          <a:prstGeom prst="rect">
            <a:avLst/>
          </a:prstGeom>
        </p:spPr>
      </p:pic>
    </p:spTree>
    <p:extLst>
      <p:ext uri="{BB962C8B-B14F-4D97-AF65-F5344CB8AC3E}">
        <p14:creationId xmlns:p14="http://schemas.microsoft.com/office/powerpoint/2010/main" val="16406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Plotting the graph of Gender </a:t>
            </a:r>
            <a:r>
              <a:rPr lang="en-IN" dirty="0" err="1" smtClean="0"/>
              <a:t>Vs</a:t>
            </a:r>
            <a:r>
              <a:rPr lang="en-IN" dirty="0" smtClean="0"/>
              <a:t> Age group</a:t>
            </a:r>
            <a:endParaRPr lang="en-IN" dirty="0"/>
          </a:p>
        </p:txBody>
      </p:sp>
      <p:sp>
        <p:nvSpPr>
          <p:cNvPr id="3" name="Content Placeholder 2"/>
          <p:cNvSpPr>
            <a:spLocks noGrp="1"/>
          </p:cNvSpPr>
          <p:nvPr>
            <p:ph sz="half" idx="1"/>
          </p:nvPr>
        </p:nvSpPr>
        <p:spPr>
          <a:xfrm>
            <a:off x="786925" y="1577797"/>
            <a:ext cx="5181600" cy="4351338"/>
          </a:xfrm>
        </p:spPr>
        <p:txBody>
          <a:bodyPr>
            <a:normAutofit/>
          </a:bodyPr>
          <a:lstStyle/>
          <a:p>
            <a:r>
              <a:rPr lang="en-IN" sz="2000" dirty="0" smtClean="0"/>
              <a:t>Female customers are from age group 21-30 years are highest customers, followed by age group 31-40 nos. &amp; after that 41-50 years.</a:t>
            </a:r>
          </a:p>
          <a:p>
            <a:r>
              <a:rPr lang="en-IN" sz="2000" dirty="0" smtClean="0"/>
              <a:t>Very less female customers are from teenager group less than 20 years &amp; above 50 years. </a:t>
            </a:r>
            <a:endParaRPr lang="en-IN" sz="2000" dirty="0"/>
          </a:p>
          <a:p>
            <a:r>
              <a:rPr lang="en-IN" sz="2000" dirty="0" smtClean="0"/>
              <a:t>As compared to female less male E retails customers.</a:t>
            </a:r>
          </a:p>
          <a:p>
            <a:r>
              <a:rPr lang="en-IN" sz="2000" dirty="0" smtClean="0"/>
              <a:t>In male customers, the age group 31-40 years are highest, followed by age group 41-50 years.</a:t>
            </a:r>
          </a:p>
          <a:p>
            <a:r>
              <a:rPr lang="en-IN" sz="2000" dirty="0" smtClean="0"/>
              <a:t>Same as female group very less customers from teen agers &amp; above 51 years.</a:t>
            </a:r>
            <a:endParaRPr lang="en-IN" sz="2000" dirty="0"/>
          </a:p>
        </p:txBody>
      </p:sp>
      <p:pic>
        <p:nvPicPr>
          <p:cNvPr id="5" name="Content Placeholder 4"/>
          <p:cNvPicPr>
            <a:picLocks noGrp="1" noChangeAspect="1"/>
          </p:cNvPicPr>
          <p:nvPr>
            <p:ph sz="half" idx="2"/>
          </p:nvPr>
        </p:nvPicPr>
        <p:blipFill rotWithShape="1">
          <a:blip r:embed="rId2"/>
          <a:srcRect l="19260" t="48934" r="53196" b="19810"/>
          <a:stretch/>
        </p:blipFill>
        <p:spPr>
          <a:xfrm>
            <a:off x="7022588" y="1479573"/>
            <a:ext cx="4283498" cy="3408753"/>
          </a:xfrm>
          <a:prstGeom prst="rect">
            <a:avLst/>
          </a:prstGeom>
        </p:spPr>
      </p:pic>
    </p:spTree>
    <p:extLst>
      <p:ext uri="{BB962C8B-B14F-4D97-AF65-F5344CB8AC3E}">
        <p14:creationId xmlns:p14="http://schemas.microsoft.com/office/powerpoint/2010/main" val="40338690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1038</TotalTime>
  <Words>2290</Words>
  <Application>Microsoft Office PowerPoint</Application>
  <PresentationFormat>Widescreen</PresentationFormat>
  <Paragraphs>169</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Wingdings</vt:lpstr>
      <vt:lpstr>Office Theme</vt:lpstr>
      <vt:lpstr>Flip Robo Assignment:- Customer Retention Analysis</vt:lpstr>
      <vt:lpstr>Problem Understanding </vt:lpstr>
      <vt:lpstr>PowerPoint Presentation</vt:lpstr>
      <vt:lpstr>Steps used for EDA</vt:lpstr>
      <vt:lpstr>Customer Details:</vt:lpstr>
      <vt:lpstr>Finding the location wise customers</vt:lpstr>
      <vt:lpstr>Regular Customers</vt:lpstr>
      <vt:lpstr>Repeat Customers in past one year</vt:lpstr>
      <vt:lpstr>Plotting the graph of Gender Vs Age group</vt:lpstr>
      <vt:lpstr>Location wise customers</vt:lpstr>
      <vt:lpstr>Device Details</vt:lpstr>
      <vt:lpstr>Browser Details</vt:lpstr>
      <vt:lpstr>Purchasing Decision &amp; Payment Option</vt:lpstr>
      <vt:lpstr>Why Peoples abandon item in Cart?</vt:lpstr>
      <vt:lpstr>Product Information</vt:lpstr>
      <vt:lpstr>System Quality(Application Quality)</vt:lpstr>
      <vt:lpstr>Service Quality</vt:lpstr>
      <vt:lpstr>Service Quality</vt:lpstr>
      <vt:lpstr>Service Quality Observations</vt:lpstr>
      <vt:lpstr>Brand Image</vt:lpstr>
      <vt:lpstr>Brand Image</vt:lpstr>
      <vt:lpstr>Brand Image</vt:lpstr>
      <vt:lpstr>Brand Image</vt:lpstr>
      <vt:lpstr>Brand Image</vt:lpstr>
      <vt:lpstr>Brand Image</vt:lpstr>
      <vt:lpstr>Brand Image</vt:lpstr>
      <vt:lpstr>Brand Image</vt:lpstr>
      <vt:lpstr>Brand Image</vt:lpstr>
      <vt:lpstr>Brand Image</vt:lpstr>
      <vt:lpstr>Brand Image</vt:lpstr>
      <vt:lpstr>Brand Image</vt:lpstr>
      <vt:lpstr>Brand Image</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Flip Robo Assignment:- Customer Retention Analysis</dc:title>
  <dc:creator>Microsoft account</dc:creator>
  <cp:lastModifiedBy>Microsoft account</cp:lastModifiedBy>
  <cp:revision>64</cp:revision>
  <dcterms:created xsi:type="dcterms:W3CDTF">2022-11-15T11:01:04Z</dcterms:created>
  <dcterms:modified xsi:type="dcterms:W3CDTF">2022-11-16T04:19:53Z</dcterms:modified>
</cp:coreProperties>
</file>